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8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1" r:id="rId3"/>
    <p:sldId id="315" r:id="rId4"/>
    <p:sldId id="316" r:id="rId5"/>
    <p:sldId id="317" r:id="rId6"/>
    <p:sldId id="318" r:id="rId7"/>
    <p:sldId id="320" r:id="rId8"/>
    <p:sldId id="319" r:id="rId9"/>
    <p:sldId id="321" r:id="rId10"/>
    <p:sldId id="322" r:id="rId11"/>
    <p:sldId id="323" r:id="rId12"/>
    <p:sldId id="324" r:id="rId13"/>
    <p:sldId id="325" r:id="rId14"/>
    <p:sldId id="314" r:id="rId15"/>
    <p:sldId id="281" r:id="rId16"/>
    <p:sldId id="291" r:id="rId17"/>
    <p:sldId id="326" r:id="rId18"/>
    <p:sldId id="293" r:id="rId19"/>
    <p:sldId id="296" r:id="rId20"/>
    <p:sldId id="295" r:id="rId21"/>
    <p:sldId id="297" r:id="rId22"/>
    <p:sldId id="298" r:id="rId23"/>
    <p:sldId id="299" r:id="rId24"/>
    <p:sldId id="305" r:id="rId25"/>
    <p:sldId id="300" r:id="rId26"/>
    <p:sldId id="336" r:id="rId27"/>
    <p:sldId id="338" r:id="rId28"/>
    <p:sldId id="329" r:id="rId29"/>
    <p:sldId id="330" r:id="rId30"/>
    <p:sldId id="332" r:id="rId31"/>
    <p:sldId id="331" r:id="rId32"/>
    <p:sldId id="339" r:id="rId33"/>
    <p:sldId id="340" r:id="rId34"/>
    <p:sldId id="335" r:id="rId35"/>
    <p:sldId id="333" r:id="rId36"/>
    <p:sldId id="341" r:id="rId37"/>
    <p:sldId id="337" r:id="rId38"/>
    <p:sldId id="343" r:id="rId39"/>
    <p:sldId id="344" r:id="rId40"/>
    <p:sldId id="345" r:id="rId41"/>
    <p:sldId id="346" r:id="rId42"/>
    <p:sldId id="347" r:id="rId4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9900"/>
    <a:srgbClr val="7BE26A"/>
    <a:srgbClr val="F4F0F4"/>
    <a:srgbClr val="DF8BE5"/>
    <a:srgbClr val="AB821B"/>
    <a:srgbClr val="B6631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4718" autoAdjust="0"/>
  </p:normalViewPr>
  <p:slideViewPr>
    <p:cSldViewPr>
      <p:cViewPr varScale="1">
        <p:scale>
          <a:sx n="82" d="100"/>
          <a:sy n="82" d="100"/>
        </p:scale>
        <p:origin x="-246" y="-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10" y="-84"/>
      </p:cViewPr>
      <p:guideLst>
        <p:guide orient="horz" pos="2880"/>
        <p:guide pos="2160"/>
      </p:guideLst>
    </p:cSldViewPr>
  </p:notesViewPr>
  <p:gridSpacing cx="110605888" cy="1106058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1CB5EC-505B-477A-9E4F-680BE576A781}" type="datetimeFigureOut">
              <a:rPr lang="zh-CN" altLang="en-US"/>
              <a:pPr>
                <a:defRPr/>
              </a:pPr>
              <a:t>2014-8-13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63D0B9D-EB24-4182-BA1E-9D3DCF5E61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8BC184A-A681-4834-B85E-5B94BD6EAFAC}" type="datetimeFigureOut">
              <a:rPr lang="zh-CN" altLang="en-US"/>
              <a:pPr>
                <a:defRPr/>
              </a:pPr>
              <a:t>2014-8-13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575808D3-9E39-4866-AF5F-46EDC6E4FB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4516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3732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4756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5780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6804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5540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6564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7588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8612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9636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0660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1684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2708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 userDrawn="1"/>
        </p:nvSpPr>
        <p:spPr>
          <a:xfrm>
            <a:off x="2195692" y="4293112"/>
            <a:ext cx="4860630" cy="539750"/>
          </a:xfrm>
          <a:prstGeom prst="rect">
            <a:avLst/>
          </a:prstGeom>
        </p:spPr>
        <p:txBody>
          <a:bodyPr anchor="ctr"/>
          <a:lstStyle/>
          <a:p>
            <a:pPr fontAlgn="base"/>
            <a:r>
              <a:rPr lang="en-US" altLang="zh-CN" sz="16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Shenzhen KHJ Semiconductor Lighting Co., Ltd.</a:t>
            </a:r>
            <a:endParaRPr lang="en-US" altLang="zh-CN" sz="1600" b="1" i="0" kern="1200" dirty="0">
              <a:solidFill>
                <a:schemeClr val="tx1"/>
              </a:solidFill>
              <a:latin typeface="Arial" charset="0"/>
              <a:ea typeface="宋体" charset="-122"/>
              <a:cs typeface="+mn-cs"/>
            </a:endParaRPr>
          </a:p>
        </p:txBody>
      </p:sp>
      <p:pic>
        <p:nvPicPr>
          <p:cNvPr id="4" name="Picture 6" descr="KHJ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888" y="82550"/>
            <a:ext cx="1008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0" y="0"/>
            <a:ext cx="4751388" cy="647700"/>
          </a:xfrm>
          <a:prstGeom prst="rect">
            <a:avLst/>
          </a:prstGeom>
          <a:solidFill>
            <a:srgbClr val="99CCFF">
              <a:alpha val="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6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Focus on security and energy-saving </a:t>
            </a:r>
          </a:p>
          <a:p>
            <a:pPr>
              <a:defRPr/>
            </a:pPr>
            <a:r>
              <a:rPr lang="en-US" altLang="zh-CN" sz="16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Carry brightness and sustainable future</a:t>
            </a:r>
            <a:endParaRPr lang="en-US" altLang="zh-CN" sz="1600" b="1" dirty="0">
              <a:solidFill>
                <a:srgbClr val="00B050"/>
              </a:solidFill>
              <a:latin typeface="华文彩云" pitchFamily="2" charset="-122"/>
              <a:ea typeface="华文彩云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HJ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888" y="82550"/>
            <a:ext cx="1008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6011594" y="6345378"/>
            <a:ext cx="3132406" cy="512622"/>
          </a:xfrm>
          <a:prstGeom prst="rect">
            <a:avLst/>
          </a:prstGeom>
          <a:solidFill>
            <a:srgbClr val="99CCFF">
              <a:alpha val="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Focus on security and energy-saving </a:t>
            </a:r>
          </a:p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Carry brightness and Sustainable future</a:t>
            </a:r>
            <a:endParaRPr lang="en-US" altLang="zh-CN" sz="1200" b="1" dirty="0">
              <a:solidFill>
                <a:srgbClr val="00B050"/>
              </a:solidFill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6" name="图片 6" descr="图片1修改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29350"/>
            <a:ext cx="9144000" cy="43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HJ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888" y="82550"/>
            <a:ext cx="1008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6011594" y="6345378"/>
            <a:ext cx="3132406" cy="512622"/>
          </a:xfrm>
          <a:prstGeom prst="rect">
            <a:avLst/>
          </a:prstGeom>
          <a:solidFill>
            <a:srgbClr val="99CCFF">
              <a:alpha val="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Focus on security and energy-saving </a:t>
            </a:r>
          </a:p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Carry brightness and Sustainable future</a:t>
            </a:r>
            <a:endParaRPr lang="en-US" altLang="zh-CN" sz="1200" b="1" dirty="0">
              <a:solidFill>
                <a:srgbClr val="00B050"/>
              </a:solidFill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6" name="图片 6" descr="图片1修改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29350"/>
            <a:ext cx="9144000" cy="43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>
            <a:spLocks/>
          </p:cNvSpPr>
          <p:nvPr userDrawn="1"/>
        </p:nvSpPr>
        <p:spPr bwMode="auto">
          <a:xfrm>
            <a:off x="250825" y="188913"/>
            <a:ext cx="442918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+mj-ea"/>
                <a:ea typeface="+mj-ea"/>
              </a:rPr>
              <a:t>1 General information</a:t>
            </a:r>
            <a:endParaRPr lang="zh-CN" altLang="en-US" sz="28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HJ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888" y="82550"/>
            <a:ext cx="1008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6011594" y="6345378"/>
            <a:ext cx="3132406" cy="512622"/>
          </a:xfrm>
          <a:prstGeom prst="rect">
            <a:avLst/>
          </a:prstGeom>
          <a:solidFill>
            <a:srgbClr val="99CCFF">
              <a:alpha val="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Focus on security and energy-saving </a:t>
            </a:r>
          </a:p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Carry brightness and Sustainable future</a:t>
            </a:r>
            <a:endParaRPr lang="en-US" altLang="zh-CN" sz="1200" b="1" dirty="0">
              <a:solidFill>
                <a:srgbClr val="00B050"/>
              </a:solidFill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6" name="图片 6" descr="图片1修改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29350"/>
            <a:ext cx="9144000" cy="43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>
            <a:spLocks/>
          </p:cNvSpPr>
          <p:nvPr userDrawn="1"/>
        </p:nvSpPr>
        <p:spPr bwMode="auto">
          <a:xfrm>
            <a:off x="250825" y="188913"/>
            <a:ext cx="378110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+mj-ea"/>
                <a:ea typeface="+mj-ea"/>
              </a:rPr>
              <a:t>2 Installation guide</a:t>
            </a:r>
            <a:endParaRPr lang="zh-CN" altLang="en-US" sz="28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HJ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888" y="82550"/>
            <a:ext cx="1008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6011594" y="6345378"/>
            <a:ext cx="3132406" cy="512622"/>
          </a:xfrm>
          <a:prstGeom prst="rect">
            <a:avLst/>
          </a:prstGeom>
          <a:solidFill>
            <a:srgbClr val="99CCFF">
              <a:alpha val="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Focus on security and energy-saving </a:t>
            </a:r>
          </a:p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Carry brightness and Sustainable future</a:t>
            </a:r>
            <a:endParaRPr lang="en-US" altLang="zh-CN" sz="1200" b="1" dirty="0">
              <a:solidFill>
                <a:srgbClr val="00B050"/>
              </a:solidFill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6" name="图片 6" descr="图片1修改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29350"/>
            <a:ext cx="9144000" cy="43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>
            <a:spLocks/>
          </p:cNvSpPr>
          <p:nvPr userDrawn="1"/>
        </p:nvSpPr>
        <p:spPr bwMode="auto">
          <a:xfrm>
            <a:off x="250825" y="188913"/>
            <a:ext cx="756159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+mj-ea"/>
                <a:ea typeface="+mj-ea"/>
              </a:rPr>
              <a:t>3 Common malfunctions and maintenance</a:t>
            </a:r>
            <a:endParaRPr lang="zh-CN" altLang="en-US" sz="28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1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1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24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49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6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jpeg"/><Relationship Id="rId5" Type="http://schemas.openxmlformats.org/officeDocument/2006/relationships/image" Target="../media/image70.jpeg"/><Relationship Id="rId4" Type="http://schemas.openxmlformats.org/officeDocument/2006/relationships/image" Target="../media/image6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2089150" y="3859213"/>
            <a:ext cx="5073650" cy="1587"/>
          </a:xfrm>
          <a:prstGeom prst="line">
            <a:avLst/>
          </a:prstGeom>
          <a:ln w="762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1"/>
          <p:cNvSpPr txBox="1">
            <a:spLocks/>
          </p:cNvSpPr>
          <p:nvPr/>
        </p:nvSpPr>
        <p:spPr bwMode="auto">
          <a:xfrm>
            <a:off x="1657350" y="1925638"/>
            <a:ext cx="5937250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GoldenFrog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series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/>
            </a:r>
            <a:b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</a:b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maintenance guide</a:t>
            </a: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4FFD3A7D-9F26-431F-AEA2-428A1BF336D2}" type="slidenum">
              <a:rPr lang="zh-CN" altLang="en-US" smtClean="0">
                <a:latin typeface="Arial" charset="0"/>
              </a:rPr>
              <a:pPr/>
              <a:t>9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575482" y="1376734"/>
            <a:ext cx="8312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Mount the A part of the  pipe clamp on the enclosure, and  fix the B part on the lighting pole. Then connect the A part to the B part with bolts and fasten them.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 </a:t>
            </a:r>
            <a:endParaRPr lang="en-US" altLang="zh-CN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51440" y="728650"/>
            <a:ext cx="28058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2. Installation</a:t>
            </a:r>
          </a:p>
          <a:p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D. Pipe clamp mount</a:t>
            </a: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45057" name="Picture 1" descr="C:\Users\bruce\AppData\Roaming\Tencent\Users\44539590\QQ\WinTemp\RichOle\8FTQ{UTHL79]M2C0B67~Z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60"/>
            <a:ext cx="9080251" cy="2484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6689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901700" y="3968750"/>
            <a:ext cx="26987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70000"/>
            <a:ext cx="3440113" cy="1425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8" name="Picture 9" descr="DSC015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9650" y="1270000"/>
            <a:ext cx="249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Oval 175"/>
          <p:cNvSpPr>
            <a:spLocks noChangeArrowheads="1"/>
          </p:cNvSpPr>
          <p:nvPr/>
        </p:nvSpPr>
        <p:spPr bwMode="auto">
          <a:xfrm>
            <a:off x="2844800" y="2133600"/>
            <a:ext cx="323850" cy="3238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0" name="Oval 175"/>
          <p:cNvSpPr>
            <a:spLocks noChangeArrowheads="1"/>
          </p:cNvSpPr>
          <p:nvPr/>
        </p:nvSpPr>
        <p:spPr bwMode="auto">
          <a:xfrm>
            <a:off x="1333500" y="2133600"/>
            <a:ext cx="323850" cy="3238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1" name="Oval 175"/>
          <p:cNvSpPr>
            <a:spLocks noChangeArrowheads="1"/>
          </p:cNvSpPr>
          <p:nvPr/>
        </p:nvSpPr>
        <p:spPr bwMode="auto">
          <a:xfrm>
            <a:off x="2952750" y="1377950"/>
            <a:ext cx="323850" cy="3238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2" name="Oval 175"/>
          <p:cNvSpPr>
            <a:spLocks noChangeArrowheads="1"/>
          </p:cNvSpPr>
          <p:nvPr/>
        </p:nvSpPr>
        <p:spPr bwMode="auto">
          <a:xfrm>
            <a:off x="1333500" y="1377950"/>
            <a:ext cx="323850" cy="3238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rot="5400000">
            <a:off x="631825" y="1863725"/>
            <a:ext cx="1079500" cy="539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下箭头 15"/>
          <p:cNvSpPr/>
          <p:nvPr/>
        </p:nvSpPr>
        <p:spPr>
          <a:xfrm>
            <a:off x="2951790" y="2781300"/>
            <a:ext cx="216860" cy="971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 rot="2224980">
            <a:off x="4272598" y="2991230"/>
            <a:ext cx="272583" cy="971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 rot="5400000">
            <a:off x="1927225" y="1863725"/>
            <a:ext cx="3022600" cy="2914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752850"/>
            <a:ext cx="1295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357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4832350"/>
            <a:ext cx="755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574F0D"/>
            </a:prstShdw>
          </a:effectLst>
        </p:spPr>
      </p:pic>
      <p:cxnSp>
        <p:nvCxnSpPr>
          <p:cNvPr id="23" name="直接箭头连接符 22"/>
          <p:cNvCxnSpPr/>
          <p:nvPr/>
        </p:nvCxnSpPr>
        <p:spPr>
          <a:xfrm flipV="1">
            <a:off x="2089150" y="4184650"/>
            <a:ext cx="3130550" cy="86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23570" idx="1"/>
          </p:cNvCxnSpPr>
          <p:nvPr/>
        </p:nvCxnSpPr>
        <p:spPr>
          <a:xfrm flipH="1" flipV="1">
            <a:off x="1223566" y="4941196"/>
            <a:ext cx="3564334" cy="4848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4" name="灯片编号占位符 2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BC77A10D-ED35-46A6-BCCD-0A974384C281}" type="slidenum">
              <a:rPr lang="zh-CN" altLang="en-US" smtClean="0">
                <a:latin typeface="Arial" charset="0"/>
              </a:rPr>
              <a:pPr/>
              <a:t>10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251441" y="728650"/>
            <a:ext cx="313240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3. Electrical connection</a:t>
            </a:r>
            <a:endParaRPr lang="en-US" altLang="zh-CN" b="1" dirty="0">
              <a:latin typeface="+mj-ea"/>
              <a:ea typeface="+mj-ea"/>
            </a:endParaRPr>
          </a:p>
        </p:txBody>
      </p:sp>
      <p:sp>
        <p:nvSpPr>
          <p:cNvPr id="25" name="矩形 38"/>
          <p:cNvSpPr>
            <a:spLocks noChangeArrowheads="1"/>
          </p:cNvSpPr>
          <p:nvPr/>
        </p:nvSpPr>
        <p:spPr bwMode="auto">
          <a:xfrm>
            <a:off x="251440" y="2780916"/>
            <a:ext cx="27003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+mj-ea"/>
                <a:ea typeface="+mj-ea"/>
              </a:rPr>
              <a:t>Loosen the inner hexagonal bolts by 5mm screw driver and remove the cover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27" name="矩形 38"/>
          <p:cNvSpPr>
            <a:spLocks noChangeArrowheads="1"/>
          </p:cNvSpPr>
          <p:nvPr/>
        </p:nvSpPr>
        <p:spPr bwMode="auto">
          <a:xfrm>
            <a:off x="4572000" y="2780916"/>
            <a:ext cx="36704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+mj-ea"/>
                <a:ea typeface="+mj-ea"/>
              </a:rPr>
              <a:t>Loosen the cable gland and insert the cable from outside through the cable gland into the terminal box.</a:t>
            </a:r>
            <a:r>
              <a:rPr lang="zh-CN" altLang="en-US" sz="1400" dirty="0" smtClean="0">
                <a:latin typeface="+mj-ea"/>
                <a:ea typeface="+mj-ea"/>
              </a:rPr>
              <a:t> 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28" name="矩形 38"/>
          <p:cNvSpPr>
            <a:spLocks noChangeArrowheads="1"/>
          </p:cNvSpPr>
          <p:nvPr/>
        </p:nvSpPr>
        <p:spPr bwMode="auto">
          <a:xfrm>
            <a:off x="5976182" y="4833182"/>
            <a:ext cx="129616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+mj-ea"/>
                <a:ea typeface="+mj-ea"/>
              </a:rPr>
              <a:t>Cable should be pressed tightly under the cable anchorage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624266" y="3645028"/>
            <a:ext cx="18362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+mj-ea"/>
                <a:ea typeface="+mj-ea"/>
              </a:rPr>
              <a:t>Unlock the screws on the terminal and introduce the wires , then fasten the screws.</a:t>
            </a:r>
            <a:endParaRPr lang="zh-CN" altLang="en-US" sz="14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650" y="2270125"/>
            <a:ext cx="40957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4584" name="灯片编号占位符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2D0DD095-0D0B-451D-AF17-9C1E50BDC7FD}" type="slidenum">
              <a:rPr lang="zh-CN" altLang="en-US" smtClean="0">
                <a:latin typeface="Arial" charset="0"/>
              </a:rPr>
              <a:pPr/>
              <a:t>11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9" name="矩形 38"/>
          <p:cNvSpPr>
            <a:spLocks noChangeArrowheads="1"/>
          </p:cNvSpPr>
          <p:nvPr/>
        </p:nvSpPr>
        <p:spPr bwMode="auto">
          <a:xfrm>
            <a:off x="467468" y="1160706"/>
            <a:ext cx="8420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Fix one end of the chain to the enclosure and the other end to the mounting surface so as to prevent the lighting fixture to fall accidentally.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251441" y="728650"/>
            <a:ext cx="313240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4. Fall proof chain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153C890E-62EA-4B51-82E2-C46E135ED5C3}" type="slidenum">
              <a:rPr lang="zh-CN" altLang="en-US" smtClean="0">
                <a:latin typeface="Arial" charset="0"/>
              </a:rPr>
              <a:pPr/>
              <a:t>12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6" name="矩形 7"/>
          <p:cNvSpPr>
            <a:spLocks noChangeArrowheads="1"/>
          </p:cNvSpPr>
          <p:nvPr/>
        </p:nvSpPr>
        <p:spPr bwMode="auto">
          <a:xfrm>
            <a:off x="251440" y="1160706"/>
            <a:ext cx="7124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latin typeface="+mj-ea"/>
                <a:ea typeface="+mj-ea"/>
              </a:rPr>
              <a:t>Not use the lighting fixture lacks some parts.</a:t>
            </a:r>
            <a:endParaRPr lang="en-US" altLang="zh-CN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endParaRPr lang="en-US" altLang="zh-CN" dirty="0">
              <a:latin typeface="+mj-ea"/>
              <a:ea typeface="+mj-ea"/>
            </a:endParaRPr>
          </a:p>
          <a:p>
            <a:pPr marL="180975" indent="-180975">
              <a:buFont typeface="Wingdings" pitchFamily="2" charset="2"/>
              <a:buChar char="Ø"/>
            </a:pPr>
            <a:r>
              <a:rPr lang="en-US" altLang="zh-CN" dirty="0" smtClean="0">
                <a:latin typeface="+mj-ea"/>
                <a:ea typeface="+mj-ea"/>
              </a:rPr>
              <a:t>Do not touch the enclosure or glass to avoid the burns to your hands during the operation.</a:t>
            </a:r>
            <a:r>
              <a:rPr lang="zh-CN" altLang="en-US" dirty="0" smtClean="0">
                <a:latin typeface="+mj-ea"/>
                <a:ea typeface="+mj-ea"/>
              </a:rPr>
              <a:t> 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51441" y="728650"/>
            <a:ext cx="313240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5. Operation caution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68" y="1484748"/>
            <a:ext cx="421005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56" y="1484748"/>
            <a:ext cx="36703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6632" name="灯片编号占位符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1D1CF69E-B200-4FD8-ACF7-9E366596FF7A}" type="slidenum">
              <a:rPr lang="zh-CN" altLang="en-US" smtClean="0">
                <a:latin typeface="Arial" charset="0"/>
              </a:rPr>
              <a:pPr/>
              <a:t>13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359454" y="4509140"/>
            <a:ext cx="44285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+mj-ea"/>
                <a:ea typeface="+mj-ea"/>
              </a:rPr>
              <a:t>Common tools</a:t>
            </a:r>
            <a:r>
              <a:rPr lang="zh-CN" altLang="en-US" sz="1600" dirty="0" smtClean="0">
                <a:latin typeface="+mj-ea"/>
                <a:ea typeface="+mj-ea"/>
              </a:rPr>
              <a:t>：</a:t>
            </a:r>
            <a:r>
              <a:rPr lang="en-US" altLang="zh-CN" sz="1600" dirty="0" smtClean="0">
                <a:latin typeface="+mj-ea"/>
                <a:ea typeface="+mj-ea"/>
              </a:rPr>
              <a:t> </a:t>
            </a:r>
          </a:p>
          <a:p>
            <a:r>
              <a:rPr lang="en-US" altLang="zh-CN" sz="1600" dirty="0" smtClean="0">
                <a:latin typeface="+mj-ea"/>
                <a:ea typeface="+mj-ea"/>
              </a:rPr>
              <a:t>Philips screwdriver , straight screwdriver , internal hexagonal wrench , </a:t>
            </a:r>
          </a:p>
          <a:p>
            <a:r>
              <a:rPr lang="en-US" altLang="zh-CN" sz="1600" dirty="0" smtClean="0">
                <a:latin typeface="+mj-ea"/>
                <a:ea typeface="+mj-ea"/>
              </a:rPr>
              <a:t>adjustable spanner , pliers , etc.</a:t>
            </a:r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5760154" y="4509140"/>
            <a:ext cx="1800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/>
              <a:t>Universal meter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251440" y="728650"/>
            <a:ext cx="8220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1. Preparation of tools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590"/>
          <p:cNvPicPr>
            <a:picLocks noChangeAspect="1" noChangeArrowheads="1"/>
          </p:cNvPicPr>
          <p:nvPr/>
        </p:nvPicPr>
        <p:blipFill>
          <a:blip r:embed="rId2" cstate="print"/>
          <a:srcRect l="17793" t="1270" r="27046" b="9206"/>
          <a:stretch>
            <a:fillRect/>
          </a:stretch>
        </p:blipFill>
        <p:spPr bwMode="auto">
          <a:xfrm>
            <a:off x="683496" y="2888930"/>
            <a:ext cx="33210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矩形 10"/>
          <p:cNvSpPr>
            <a:spLocks noChangeArrowheads="1"/>
          </p:cNvSpPr>
          <p:nvPr/>
        </p:nvSpPr>
        <p:spPr bwMode="auto">
          <a:xfrm>
            <a:off x="575482" y="1052692"/>
            <a:ext cx="78803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</a:rPr>
              <a:t>Analysis: The impact energy on the glass is over 20J that is the max. limit for the toughened glass</a:t>
            </a:r>
          </a:p>
          <a:p>
            <a:r>
              <a:rPr lang="en-US" altLang="zh-CN" dirty="0" smtClean="0">
                <a:latin typeface="+mj-ea"/>
              </a:rPr>
              <a:t>Solution: replace the lamp cover ( include the glass ) </a:t>
            </a:r>
          </a:p>
          <a:p>
            <a:r>
              <a:rPr lang="en-US" altLang="zh-CN" dirty="0" smtClean="0">
                <a:latin typeface="+mj-ea"/>
              </a:rPr>
              <a:t>Steps : </a:t>
            </a:r>
          </a:p>
          <a:p>
            <a:pPr marL="266700" indent="-266700"/>
            <a:r>
              <a:rPr lang="en-US" altLang="zh-CN" dirty="0" smtClean="0">
                <a:latin typeface="+mj-ea"/>
              </a:rPr>
              <a:t>A. loosen the screws  with 5mm inner hexagonal  wrench , loosen the 2 hinges with a Phillips screwdriver and remove the cracked cover </a:t>
            </a:r>
          </a:p>
        </p:txBody>
      </p:sp>
      <p:sp>
        <p:nvSpPr>
          <p:cNvPr id="14" name="椭圆 13"/>
          <p:cNvSpPr/>
          <p:nvPr/>
        </p:nvSpPr>
        <p:spPr>
          <a:xfrm>
            <a:off x="1439146" y="2996880"/>
            <a:ext cx="53975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518646" y="2996880"/>
            <a:ext cx="53975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274296" y="3644580"/>
            <a:ext cx="53975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382246" y="4724080"/>
            <a:ext cx="53975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626596" y="5479730"/>
            <a:ext cx="53975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547096" y="5587680"/>
            <a:ext cx="53975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91446" y="4939980"/>
            <a:ext cx="53975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791446" y="3752530"/>
            <a:ext cx="53975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598146" y="4076380"/>
            <a:ext cx="431800" cy="647700"/>
          </a:xfrm>
          <a:prstGeom prst="ellipse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83496" y="4184330"/>
            <a:ext cx="431800" cy="647700"/>
          </a:xfrm>
          <a:prstGeom prst="ellipse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9" name="直接箭头连接符 28"/>
          <p:cNvCxnSpPr>
            <a:stCxn id="22" idx="5"/>
          </p:cNvCxnSpPr>
          <p:nvPr/>
        </p:nvCxnSpPr>
        <p:spPr>
          <a:xfrm rot="5400000" flipH="1" flipV="1">
            <a:off x="4099796" y="3943030"/>
            <a:ext cx="552450" cy="819150"/>
          </a:xfrm>
          <a:prstGeom prst="straightConnector1">
            <a:avLst/>
          </a:prstGeom>
          <a:ln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1223246" y="4076380"/>
            <a:ext cx="3562350" cy="228600"/>
          </a:xfrm>
          <a:prstGeom prst="straightConnector1">
            <a:avLst/>
          </a:prstGeom>
          <a:ln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7" name="矩形 31"/>
          <p:cNvSpPr>
            <a:spLocks noChangeArrowheads="1"/>
          </p:cNvSpPr>
          <p:nvPr/>
        </p:nvSpPr>
        <p:spPr bwMode="auto">
          <a:xfrm>
            <a:off x="4680014" y="3753042"/>
            <a:ext cx="14041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2 hinges</a:t>
            </a:r>
            <a:endParaRPr lang="zh-CN" altLang="en-US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7" name="下箭头 36"/>
          <p:cNvSpPr/>
          <p:nvPr/>
        </p:nvSpPr>
        <p:spPr>
          <a:xfrm rot="17587721">
            <a:off x="4941522" y="4490675"/>
            <a:ext cx="233820" cy="956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767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0" y="4076700"/>
            <a:ext cx="22669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574F0D"/>
            </a:prstShdw>
          </a:effectLst>
        </p:spPr>
      </p:pic>
      <p:sp>
        <p:nvSpPr>
          <p:cNvPr id="27672" name="灯片编号占位符 2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4ADB4006-570B-4634-94A7-B6930F370DF4}" type="slidenum">
              <a:rPr lang="zh-CN" altLang="en-US" smtClean="0">
                <a:latin typeface="Arial" charset="0"/>
              </a:rPr>
              <a:pPr/>
              <a:t>14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251440" y="728650"/>
            <a:ext cx="2714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 Crack on the glass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174" descr="DSC01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150" y="2025650"/>
            <a:ext cx="33432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73" descr="DSC015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0" y="3321050"/>
            <a:ext cx="33067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Oval 175"/>
          <p:cNvSpPr>
            <a:spLocks noChangeArrowheads="1"/>
          </p:cNvSpPr>
          <p:nvPr/>
        </p:nvSpPr>
        <p:spPr bwMode="auto">
          <a:xfrm>
            <a:off x="5219700" y="3752850"/>
            <a:ext cx="1187450" cy="539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8" name="Oval 175"/>
          <p:cNvSpPr>
            <a:spLocks noChangeArrowheads="1"/>
          </p:cNvSpPr>
          <p:nvPr/>
        </p:nvSpPr>
        <p:spPr bwMode="auto">
          <a:xfrm>
            <a:off x="5327650" y="2565400"/>
            <a:ext cx="1079500" cy="539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8680" name="Picture 6654"/>
          <p:cNvPicPr>
            <a:picLocks noChangeAspect="1" noChangeArrowheads="1"/>
          </p:cNvPicPr>
          <p:nvPr/>
        </p:nvPicPr>
        <p:blipFill>
          <a:blip r:embed="rId4" cstate="print"/>
          <a:srcRect l="20761" t="3915" r="31252" b="9206"/>
          <a:stretch>
            <a:fillRect/>
          </a:stretch>
        </p:blipFill>
        <p:spPr bwMode="auto">
          <a:xfrm>
            <a:off x="683496" y="1808790"/>
            <a:ext cx="28067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灯片编号占位符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73A7F6F8-BAFD-4062-81DC-89A570B40B21}" type="slidenum">
              <a:rPr lang="zh-CN" altLang="en-US" smtClean="0">
                <a:latin typeface="Arial" charset="0"/>
              </a:rPr>
              <a:pPr/>
              <a:t>15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251440" y="728650"/>
            <a:ext cx="52486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Steps:</a:t>
            </a:r>
          </a:p>
          <a:p>
            <a:r>
              <a:rPr lang="en-US" altLang="zh-CN" dirty="0" smtClean="0">
                <a:latin typeface="+mj-ea"/>
                <a:ea typeface="+mj-ea"/>
              </a:rPr>
              <a:t>B. Assemble a new lamp cover ( include glass)</a:t>
            </a:r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1510" y="4725168"/>
            <a:ext cx="8352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400" dirty="0" smtClean="0"/>
              <a:t>Put the lamp cover on the enclosure. Ensure the juts in the lamp cover  coincide with the same parts in the enclosure.</a:t>
            </a:r>
          </a:p>
          <a:p>
            <a:pPr marL="342900" indent="-342900">
              <a:buAutoNum type="arabicPeriod"/>
            </a:pPr>
            <a:r>
              <a:rPr lang="en-US" altLang="zh-CN" sz="1400" dirty="0" smtClean="0"/>
              <a:t>Check and ensure there is no dislocation of all parts</a:t>
            </a:r>
          </a:p>
          <a:p>
            <a:pPr marL="342900" indent="-342900">
              <a:buAutoNum type="arabicPeriod"/>
            </a:pPr>
            <a:r>
              <a:rPr lang="en-US" altLang="zh-CN" sz="1400" dirty="0" smtClean="0"/>
              <a:t>Fasten the screws.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65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93850"/>
            <a:ext cx="28606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502"/>
          <p:cNvPicPr>
            <a:picLocks noChangeAspect="1" noChangeArrowheads="1"/>
          </p:cNvPicPr>
          <p:nvPr/>
        </p:nvPicPr>
        <p:blipFill>
          <a:blip r:embed="rId3" cstate="print"/>
          <a:srcRect l="11603" t="11563"/>
          <a:stretch>
            <a:fillRect/>
          </a:stretch>
        </p:blipFill>
        <p:spPr bwMode="auto">
          <a:xfrm>
            <a:off x="6623050" y="2673350"/>
            <a:ext cx="19431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Oval 175"/>
          <p:cNvSpPr>
            <a:spLocks noChangeArrowheads="1"/>
          </p:cNvSpPr>
          <p:nvPr/>
        </p:nvSpPr>
        <p:spPr bwMode="auto">
          <a:xfrm>
            <a:off x="1333500" y="2025650"/>
            <a:ext cx="1187450" cy="539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6" name="直接箭头连接符 15"/>
          <p:cNvCxnSpPr>
            <a:stCxn id="25" idx="1"/>
            <a:endCxn id="29702" idx="6"/>
          </p:cNvCxnSpPr>
          <p:nvPr/>
        </p:nvCxnSpPr>
        <p:spPr>
          <a:xfrm flipH="1">
            <a:off x="2520950" y="1993456"/>
            <a:ext cx="1835022" cy="3020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4" name="Oval 175"/>
          <p:cNvSpPr>
            <a:spLocks noChangeArrowheads="1"/>
          </p:cNvSpPr>
          <p:nvPr/>
        </p:nvSpPr>
        <p:spPr bwMode="auto">
          <a:xfrm>
            <a:off x="6731000" y="3968750"/>
            <a:ext cx="863600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8" name="直接箭头连接符 17"/>
          <p:cNvCxnSpPr>
            <a:stCxn id="26" idx="2"/>
            <a:endCxn id="29700" idx="1"/>
          </p:cNvCxnSpPr>
          <p:nvPr/>
        </p:nvCxnSpPr>
        <p:spPr>
          <a:xfrm>
            <a:off x="5392332" y="3906346"/>
            <a:ext cx="1230718" cy="4878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7" name="Picture 6456" descr="DSC024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692" y="4185098"/>
            <a:ext cx="1190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8" name="矩形 23"/>
          <p:cNvSpPr>
            <a:spLocks noChangeArrowheads="1"/>
          </p:cNvSpPr>
          <p:nvPr/>
        </p:nvSpPr>
        <p:spPr bwMode="auto">
          <a:xfrm>
            <a:off x="3706992" y="4400998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宋体" pitchFamily="2" charset="-122"/>
              </a:rPr>
              <a:t>Hinge 1</a:t>
            </a:r>
            <a:endParaRPr lang="zh-CN" altLang="en-US" dirty="0"/>
          </a:p>
        </p:txBody>
      </p:sp>
      <p:sp>
        <p:nvSpPr>
          <p:cNvPr id="29709" name="矩形 24"/>
          <p:cNvSpPr>
            <a:spLocks noChangeArrowheads="1"/>
          </p:cNvSpPr>
          <p:nvPr/>
        </p:nvSpPr>
        <p:spPr bwMode="auto">
          <a:xfrm>
            <a:off x="789846" y="4294264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宋体" pitchFamily="2" charset="-122"/>
              </a:rPr>
              <a:t>Hinge 2</a:t>
            </a:r>
            <a:endParaRPr lang="zh-CN" altLang="en-US" dirty="0"/>
          </a:p>
        </p:txBody>
      </p:sp>
      <p:cxnSp>
        <p:nvCxnSpPr>
          <p:cNvPr id="27" name="直接箭头连接符 26"/>
          <p:cNvCxnSpPr>
            <a:stCxn id="29709" idx="3"/>
          </p:cNvCxnSpPr>
          <p:nvPr/>
        </p:nvCxnSpPr>
        <p:spPr>
          <a:xfrm>
            <a:off x="1782425" y="4478930"/>
            <a:ext cx="627631" cy="2473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29708" idx="1"/>
          </p:cNvCxnSpPr>
          <p:nvPr/>
        </p:nvCxnSpPr>
        <p:spPr>
          <a:xfrm flipH="1">
            <a:off x="3058140" y="4585664"/>
            <a:ext cx="648852" cy="326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3" name="灯片编号占位符 1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5B33DCB6-03EF-473A-9DC0-CE5AADC8C8AC}" type="slidenum">
              <a:rPr lang="zh-CN" altLang="en-US" smtClean="0">
                <a:latin typeface="Arial" charset="0"/>
              </a:rPr>
              <a:pPr/>
              <a:t>16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575482" y="728650"/>
            <a:ext cx="2073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Steps:</a:t>
            </a:r>
          </a:p>
          <a:p>
            <a:r>
              <a:rPr lang="en-US" altLang="zh-CN" dirty="0" smtClean="0">
                <a:latin typeface="+mj-ea"/>
                <a:ea typeface="+mj-ea"/>
              </a:rPr>
              <a:t>C. Fix the hinges</a:t>
            </a:r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4355972" y="180879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宋体" pitchFamily="2" charset="-122"/>
              </a:rPr>
              <a:t>Hinge 2</a:t>
            </a:r>
            <a:endParaRPr lang="zh-CN" altLang="en-US" dirty="0"/>
          </a:p>
        </p:txBody>
      </p:sp>
      <p:sp>
        <p:nvSpPr>
          <p:cNvPr id="26" name="矩形 23"/>
          <p:cNvSpPr>
            <a:spLocks noChangeArrowheads="1"/>
          </p:cNvSpPr>
          <p:nvPr/>
        </p:nvSpPr>
        <p:spPr bwMode="auto">
          <a:xfrm>
            <a:off x="4896042" y="3537014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宋体" pitchFamily="2" charset="-122"/>
              </a:rPr>
              <a:t>Hinge 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4076700"/>
            <a:ext cx="334645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1749" name="Oval 175"/>
          <p:cNvSpPr>
            <a:spLocks noChangeArrowheads="1"/>
          </p:cNvSpPr>
          <p:nvPr/>
        </p:nvSpPr>
        <p:spPr bwMode="auto">
          <a:xfrm>
            <a:off x="7702550" y="5372100"/>
            <a:ext cx="755650" cy="539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1750" name="Picture 9" descr="DSC015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650" y="2349500"/>
            <a:ext cx="249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下箭头 28"/>
          <p:cNvSpPr/>
          <p:nvPr/>
        </p:nvSpPr>
        <p:spPr>
          <a:xfrm>
            <a:off x="2628900" y="3860800"/>
            <a:ext cx="431800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752" name="Oval 175"/>
          <p:cNvSpPr>
            <a:spLocks noChangeArrowheads="1"/>
          </p:cNvSpPr>
          <p:nvPr/>
        </p:nvSpPr>
        <p:spPr bwMode="auto">
          <a:xfrm>
            <a:off x="2844800" y="3213100"/>
            <a:ext cx="323850" cy="3238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53" name="Oval 175"/>
          <p:cNvSpPr>
            <a:spLocks noChangeArrowheads="1"/>
          </p:cNvSpPr>
          <p:nvPr/>
        </p:nvSpPr>
        <p:spPr bwMode="auto">
          <a:xfrm>
            <a:off x="1333500" y="3213100"/>
            <a:ext cx="323850" cy="3238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54" name="Oval 175"/>
          <p:cNvSpPr>
            <a:spLocks noChangeArrowheads="1"/>
          </p:cNvSpPr>
          <p:nvPr/>
        </p:nvSpPr>
        <p:spPr bwMode="auto">
          <a:xfrm>
            <a:off x="2952750" y="2457450"/>
            <a:ext cx="323850" cy="3238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55" name="Oval 175"/>
          <p:cNvSpPr>
            <a:spLocks noChangeArrowheads="1"/>
          </p:cNvSpPr>
          <p:nvPr/>
        </p:nvSpPr>
        <p:spPr bwMode="auto">
          <a:xfrm>
            <a:off x="1333500" y="2457450"/>
            <a:ext cx="323850" cy="3238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5" name="直接箭头连接符 34"/>
          <p:cNvCxnSpPr/>
          <p:nvPr/>
        </p:nvCxnSpPr>
        <p:spPr>
          <a:xfrm rot="5400000">
            <a:off x="631825" y="2943225"/>
            <a:ext cx="1079500" cy="539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31749" idx="7"/>
          </p:cNvCxnSpPr>
          <p:nvPr/>
        </p:nvCxnSpPr>
        <p:spPr>
          <a:xfrm rot="16200000" flipV="1">
            <a:off x="6743700" y="3848100"/>
            <a:ext cx="1806575" cy="1400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61" name="Picture 6689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1871650" y="4833182"/>
            <a:ext cx="20510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689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5975350" y="4616450"/>
            <a:ext cx="1079500" cy="7014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763" name="Oval 175"/>
          <p:cNvSpPr>
            <a:spLocks noChangeArrowheads="1"/>
          </p:cNvSpPr>
          <p:nvPr/>
        </p:nvSpPr>
        <p:spPr bwMode="auto">
          <a:xfrm>
            <a:off x="6191250" y="4724400"/>
            <a:ext cx="323850" cy="539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64" name="灯片编号占位符 2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61DFA648-525B-4F7D-B21D-60333093D1D1}" type="slidenum">
              <a:rPr lang="zh-CN" altLang="en-US" smtClean="0">
                <a:latin typeface="Arial" charset="0"/>
              </a:rPr>
              <a:pPr/>
              <a:t>17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251440" y="728650"/>
            <a:ext cx="1914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3. Lamp failure</a:t>
            </a:r>
            <a:endParaRPr lang="en-US" altLang="zh-CN" b="1" dirty="0">
              <a:latin typeface="+mj-ea"/>
              <a:ea typeface="+mj-ea"/>
            </a:endParaRPr>
          </a:p>
        </p:txBody>
      </p:sp>
      <p:sp>
        <p:nvSpPr>
          <p:cNvPr id="22" name="矩形 18"/>
          <p:cNvSpPr>
            <a:spLocks noChangeArrowheads="1"/>
          </p:cNvSpPr>
          <p:nvPr/>
        </p:nvSpPr>
        <p:spPr bwMode="auto">
          <a:xfrm>
            <a:off x="251440" y="1052692"/>
            <a:ext cx="889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  <a:ea typeface="+mj-ea"/>
              </a:rPr>
              <a:t>3.1 Analysis:  Power supply is failed 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  <a:ea typeface="+mj-ea"/>
              </a:rPr>
              <a:t>      Solution: Measure whether the voltage is normal on the terminal block. If there is no power , check the power supply outside. If the voltage is normal ,  check the circuit inside.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3" name="矩形 38"/>
          <p:cNvSpPr>
            <a:spLocks noChangeArrowheads="1"/>
          </p:cNvSpPr>
          <p:nvPr/>
        </p:nvSpPr>
        <p:spPr bwMode="auto">
          <a:xfrm>
            <a:off x="251440" y="3969070"/>
            <a:ext cx="2266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Remove the cover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4" name="矩形 38"/>
          <p:cNvSpPr>
            <a:spLocks noChangeArrowheads="1"/>
          </p:cNvSpPr>
          <p:nvPr/>
        </p:nvSpPr>
        <p:spPr bwMode="auto">
          <a:xfrm>
            <a:off x="0" y="5265238"/>
            <a:ext cx="2266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Terminal  block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5" name="矩形 39"/>
          <p:cNvSpPr>
            <a:spLocks noChangeArrowheads="1"/>
          </p:cNvSpPr>
          <p:nvPr/>
        </p:nvSpPr>
        <p:spPr bwMode="auto">
          <a:xfrm>
            <a:off x="4031930" y="2457450"/>
            <a:ext cx="48606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Use the universal meter to measure the terminal block (L and N poles)  and compare the value and the rated input voltage on the label. </a:t>
            </a:r>
            <a:endParaRPr lang="zh-CN" altLang="en-US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706" y="2996944"/>
            <a:ext cx="3501991" cy="314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0" y="2781300"/>
            <a:ext cx="1118304" cy="9715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798" name="Oval 175"/>
          <p:cNvSpPr>
            <a:spLocks noChangeArrowheads="1"/>
          </p:cNvSpPr>
          <p:nvPr/>
        </p:nvSpPr>
        <p:spPr bwMode="auto">
          <a:xfrm>
            <a:off x="3275832" y="4725168"/>
            <a:ext cx="755650" cy="539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02" name="灯片编号占位符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74F9C751-80C7-433A-9057-DA9E0A6130E1}" type="slidenum">
              <a:rPr lang="zh-CN" altLang="en-US" smtClean="0">
                <a:latin typeface="Arial" charset="0"/>
              </a:rPr>
              <a:pPr/>
              <a:t>18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11" name="矩形 18"/>
          <p:cNvSpPr>
            <a:spLocks noChangeArrowheads="1"/>
          </p:cNvSpPr>
          <p:nvPr/>
        </p:nvSpPr>
        <p:spPr bwMode="auto">
          <a:xfrm>
            <a:off x="251440" y="1052692"/>
            <a:ext cx="83121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</a:rPr>
              <a:t>3.2 Analysis:  No power on the input terminal of the power supply board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Solution: Measure whether the voltage is normal on the input terminal of the power supply board. If there is no power , check  whether there is poor contact from terminal block to the input terminal. If the voltage is normal , check  other parts of the board.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 </a:t>
            </a: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251440" y="728650"/>
            <a:ext cx="1914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3. Lamp failure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B8E89A1A-9DEA-4B0B-9D91-2B19216BF832}" type="slidenum">
              <a:rPr lang="zh-CN" altLang="en-US" smtClean="0">
                <a:latin typeface="Arial" charset="0"/>
              </a:rPr>
              <a:pPr/>
              <a:t>1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275832" y="1376734"/>
            <a:ext cx="291567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4400" dirty="0" smtClean="0">
                <a:solidFill>
                  <a:srgbClr val="0070C0"/>
                </a:solidFill>
                <a:latin typeface="+mj-ea"/>
                <a:ea typeface="+mj-ea"/>
              </a:rPr>
              <a:t>Contents</a:t>
            </a:r>
            <a:endParaRPr lang="zh-CN" altLang="en-US" sz="44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683496" y="2348860"/>
            <a:ext cx="799086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400" dirty="0" smtClean="0">
                <a:latin typeface="+mj-ea"/>
                <a:ea typeface="+mj-ea"/>
              </a:rPr>
              <a:t>1 General information   </a:t>
            </a:r>
            <a:r>
              <a:rPr lang="en-US" altLang="zh-CN" sz="2400" dirty="0">
                <a:latin typeface="+mj-ea"/>
                <a:ea typeface="+mj-ea"/>
              </a:rPr>
              <a:t>… … … … … … … … </a:t>
            </a:r>
            <a:r>
              <a:rPr lang="en-US" altLang="zh-CN" sz="2400" dirty="0" smtClean="0">
                <a:latin typeface="+mj-ea"/>
                <a:ea typeface="+mj-ea"/>
              </a:rPr>
              <a:t>…</a:t>
            </a:r>
            <a:r>
              <a:rPr lang="en-US" altLang="zh-CN" sz="2400" dirty="0" smtClean="0">
                <a:latin typeface="+mj-ea"/>
              </a:rPr>
              <a:t> … …</a:t>
            </a:r>
            <a:r>
              <a:rPr lang="en-US" altLang="zh-CN" sz="2400" dirty="0" smtClean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2</a:t>
            </a:r>
          </a:p>
          <a:p>
            <a:endParaRPr lang="en-US" altLang="zh-CN" sz="2400" dirty="0">
              <a:latin typeface="+mj-ea"/>
              <a:ea typeface="+mj-ea"/>
            </a:endParaRPr>
          </a:p>
          <a:p>
            <a:r>
              <a:rPr lang="en-US" altLang="zh-CN" sz="2400" dirty="0" smtClean="0">
                <a:latin typeface="+mj-ea"/>
                <a:ea typeface="+mj-ea"/>
              </a:rPr>
              <a:t>2 Installation guide  … </a:t>
            </a:r>
            <a:r>
              <a:rPr lang="en-US" altLang="zh-CN" sz="2400" dirty="0">
                <a:latin typeface="+mj-ea"/>
                <a:ea typeface="+mj-ea"/>
              </a:rPr>
              <a:t>… </a:t>
            </a:r>
            <a:r>
              <a:rPr lang="en-US" altLang="zh-CN" sz="2400" dirty="0" smtClean="0">
                <a:latin typeface="+mj-ea"/>
                <a:ea typeface="+mj-ea"/>
              </a:rPr>
              <a:t>… … … … … </a:t>
            </a:r>
            <a:r>
              <a:rPr lang="en-US" altLang="zh-CN" sz="2400" dirty="0">
                <a:latin typeface="+mj-ea"/>
                <a:ea typeface="+mj-ea"/>
              </a:rPr>
              <a:t>… … </a:t>
            </a:r>
            <a:r>
              <a:rPr lang="en-US" altLang="zh-CN" sz="2400" dirty="0" smtClean="0">
                <a:latin typeface="+mj-ea"/>
                <a:ea typeface="+mj-ea"/>
              </a:rPr>
              <a:t>…</a:t>
            </a:r>
            <a:r>
              <a:rPr lang="en-US" altLang="zh-CN" sz="2400" dirty="0" smtClean="0">
                <a:latin typeface="+mj-ea"/>
              </a:rPr>
              <a:t> … …</a:t>
            </a:r>
            <a:r>
              <a:rPr lang="en-US" altLang="zh-CN" sz="2400" dirty="0" smtClean="0">
                <a:latin typeface="+mj-ea"/>
                <a:ea typeface="+mj-ea"/>
              </a:rPr>
              <a:t>   </a:t>
            </a:r>
            <a:r>
              <a:rPr lang="en-US" altLang="zh-CN" sz="2400" dirty="0">
                <a:latin typeface="+mj-ea"/>
                <a:ea typeface="+mj-ea"/>
              </a:rPr>
              <a:t>4</a:t>
            </a:r>
          </a:p>
          <a:p>
            <a:endParaRPr lang="en-US" altLang="zh-CN" sz="2400" dirty="0">
              <a:latin typeface="+mj-ea"/>
              <a:ea typeface="+mj-ea"/>
            </a:endParaRPr>
          </a:p>
          <a:p>
            <a:r>
              <a:rPr lang="en-US" altLang="zh-CN" sz="2400" dirty="0" smtClean="0">
                <a:latin typeface="+mj-ea"/>
                <a:ea typeface="+mj-ea"/>
              </a:rPr>
              <a:t>3 Common malfunctions and maintenance   </a:t>
            </a:r>
            <a:r>
              <a:rPr lang="en-US" altLang="zh-CN" sz="2400" dirty="0">
                <a:latin typeface="+mj-ea"/>
                <a:ea typeface="+mj-ea"/>
              </a:rPr>
              <a:t>… </a:t>
            </a:r>
            <a:r>
              <a:rPr lang="en-US" altLang="zh-CN" sz="2400" dirty="0" smtClean="0">
                <a:latin typeface="+mj-ea"/>
                <a:ea typeface="+mj-ea"/>
              </a:rPr>
              <a:t>… 13</a:t>
            </a:r>
          </a:p>
          <a:p>
            <a:endParaRPr lang="zh-CN" altLang="en-US" sz="24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3213100"/>
            <a:ext cx="37052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0" y="3213100"/>
            <a:ext cx="453866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5846" name="矩形 3"/>
          <p:cNvSpPr>
            <a:spLocks noChangeArrowheads="1"/>
          </p:cNvSpPr>
          <p:nvPr/>
        </p:nvSpPr>
        <p:spPr bwMode="auto">
          <a:xfrm>
            <a:off x="2844800" y="4940300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电压正常</a:t>
            </a:r>
            <a:endParaRPr lang="en-US" altLang="zh-CN" b="1">
              <a:solidFill>
                <a:srgbClr val="FF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cxnSp>
        <p:nvCxnSpPr>
          <p:cNvPr id="10" name="直接箭头连接符 9"/>
          <p:cNvCxnSpPr>
            <a:stCxn id="35846" idx="1"/>
          </p:cNvCxnSpPr>
          <p:nvPr/>
        </p:nvCxnSpPr>
        <p:spPr>
          <a:xfrm rot="10800000">
            <a:off x="1765300" y="4508500"/>
            <a:ext cx="1079500" cy="615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35846" idx="3"/>
          </p:cNvCxnSpPr>
          <p:nvPr/>
        </p:nvCxnSpPr>
        <p:spPr>
          <a:xfrm flipV="1">
            <a:off x="3952875" y="4616450"/>
            <a:ext cx="1266825" cy="50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9" name="Oval 175"/>
          <p:cNvSpPr>
            <a:spLocks noChangeArrowheads="1"/>
          </p:cNvSpPr>
          <p:nvPr/>
        </p:nvSpPr>
        <p:spPr bwMode="auto">
          <a:xfrm>
            <a:off x="793750" y="3968750"/>
            <a:ext cx="1295400" cy="539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50" name="Oval 175"/>
          <p:cNvSpPr>
            <a:spLocks noChangeArrowheads="1"/>
          </p:cNvSpPr>
          <p:nvPr/>
        </p:nvSpPr>
        <p:spPr bwMode="auto">
          <a:xfrm>
            <a:off x="5219700" y="4184650"/>
            <a:ext cx="1295400" cy="7556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52" name="灯片编号占位符 1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72B62E94-3BA8-4B3E-A272-D517E4453001}" type="slidenum">
              <a:rPr lang="zh-CN" altLang="en-US" smtClean="0">
                <a:latin typeface="Arial" charset="0"/>
              </a:rPr>
              <a:pPr/>
              <a:t>19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13" name="矩形 18"/>
          <p:cNvSpPr>
            <a:spLocks noChangeArrowheads="1"/>
          </p:cNvSpPr>
          <p:nvPr/>
        </p:nvSpPr>
        <p:spPr bwMode="auto">
          <a:xfrm>
            <a:off x="251440" y="1052692"/>
            <a:ext cx="83121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</a:rPr>
              <a:t>3.2 Analysis:  the power supply board is failed 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Solution: Observe whether some electronic components are damaged and give off bad smell. If not , measure whether the voltage is normal on the output terminal.  If there is no voltage ( DC ) or very low   , replace the power supply board . If the output is normal , check the LED board       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51440" y="728650"/>
            <a:ext cx="1914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3. Lamp failure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2781300"/>
            <a:ext cx="36703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300" y="4508500"/>
            <a:ext cx="2051050" cy="178488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5850" y="2781300"/>
            <a:ext cx="15113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6872" name="Oval 175"/>
          <p:cNvSpPr>
            <a:spLocks noChangeArrowheads="1"/>
          </p:cNvSpPr>
          <p:nvPr/>
        </p:nvSpPr>
        <p:spPr bwMode="auto">
          <a:xfrm>
            <a:off x="5111750" y="3429000"/>
            <a:ext cx="1295400" cy="7556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5" name="灯片编号占位符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CF937F0B-88D5-465F-9DD7-7A0DA0F7979C}" type="slidenum">
              <a:rPr lang="zh-CN" altLang="en-US" smtClean="0">
                <a:latin typeface="Arial" charset="0"/>
              </a:rPr>
              <a:pPr/>
              <a:t>20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12" name="矩形 18"/>
          <p:cNvSpPr>
            <a:spLocks noChangeArrowheads="1"/>
          </p:cNvSpPr>
          <p:nvPr/>
        </p:nvSpPr>
        <p:spPr bwMode="auto">
          <a:xfrm>
            <a:off x="251440" y="1052692"/>
            <a:ext cx="86411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</a:rPr>
              <a:t>3.2 Analysis:  the LED board is failed 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Solution: Measure the voltage between </a:t>
            </a:r>
            <a:r>
              <a:rPr lang="zh-CN" altLang="en-US" dirty="0" smtClean="0">
                <a:latin typeface="+mj-ea"/>
              </a:rPr>
              <a:t>“</a:t>
            </a:r>
            <a:r>
              <a:rPr lang="en-US" altLang="zh-CN" dirty="0" smtClean="0">
                <a:latin typeface="+mj-ea"/>
              </a:rPr>
              <a:t>+</a:t>
            </a:r>
            <a:r>
              <a:rPr lang="zh-CN" altLang="en-US" dirty="0" smtClean="0">
                <a:latin typeface="+mj-ea"/>
              </a:rPr>
              <a:t>”</a:t>
            </a:r>
            <a:r>
              <a:rPr lang="en-US" altLang="zh-CN" dirty="0" smtClean="0">
                <a:latin typeface="+mj-ea"/>
              </a:rPr>
              <a:t>and </a:t>
            </a:r>
            <a:r>
              <a:rPr lang="zh-CN" altLang="en-US" dirty="0" smtClean="0">
                <a:latin typeface="+mj-ea"/>
              </a:rPr>
              <a:t>“</a:t>
            </a:r>
            <a:r>
              <a:rPr lang="en-US" altLang="zh-CN" dirty="0" smtClean="0">
                <a:latin typeface="+mj-ea"/>
              </a:rPr>
              <a:t>-</a:t>
            </a:r>
            <a:r>
              <a:rPr lang="zh-CN" altLang="en-US" dirty="0" smtClean="0">
                <a:latin typeface="+mj-ea"/>
              </a:rPr>
              <a:t>”</a:t>
            </a:r>
            <a:r>
              <a:rPr lang="en-US" altLang="zh-CN" dirty="0" smtClean="0">
                <a:latin typeface="+mj-ea"/>
              </a:rPr>
              <a:t>on the LED board . If the voltage is normal , replace the LED board. 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               If not , check the cables and connector from the power board to the LED board, then measure again. </a:t>
            </a: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251440" y="728650"/>
            <a:ext cx="1914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3. Lamp failure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482" y="2977378"/>
            <a:ext cx="3456448" cy="317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7893" name="Oval 175"/>
          <p:cNvSpPr>
            <a:spLocks noChangeArrowheads="1"/>
          </p:cNvSpPr>
          <p:nvPr/>
        </p:nvSpPr>
        <p:spPr bwMode="auto">
          <a:xfrm>
            <a:off x="1979664" y="4725168"/>
            <a:ext cx="755650" cy="539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975" y="2781300"/>
            <a:ext cx="37052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7897" name="Oval 175"/>
          <p:cNvSpPr>
            <a:spLocks noChangeArrowheads="1"/>
          </p:cNvSpPr>
          <p:nvPr/>
        </p:nvSpPr>
        <p:spPr bwMode="auto">
          <a:xfrm>
            <a:off x="5076825" y="3321050"/>
            <a:ext cx="1079500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9" name="矩形 3"/>
          <p:cNvSpPr>
            <a:spLocks noChangeArrowheads="1"/>
          </p:cNvSpPr>
          <p:nvPr/>
        </p:nvSpPr>
        <p:spPr bwMode="auto">
          <a:xfrm>
            <a:off x="1730375" y="6127750"/>
            <a:ext cx="17187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Input terminal</a:t>
            </a:r>
            <a:endParaRPr lang="en-US" altLang="zh-CN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7900" name="矩形 3"/>
          <p:cNvSpPr>
            <a:spLocks noChangeArrowheads="1"/>
          </p:cNvSpPr>
          <p:nvPr/>
        </p:nvSpPr>
        <p:spPr bwMode="auto">
          <a:xfrm>
            <a:off x="6048375" y="5156200"/>
            <a:ext cx="1944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Output terminal</a:t>
            </a:r>
            <a:endParaRPr lang="en-US" altLang="zh-CN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7902" name="灯片编号占位符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D0FAFDD5-2893-4CDC-8FFB-38AB937B69E0}" type="slidenum">
              <a:rPr lang="zh-CN" altLang="en-US" smtClean="0">
                <a:latin typeface="Arial" charset="0"/>
              </a:rPr>
              <a:pPr/>
              <a:t>21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15" name="矩形 18"/>
          <p:cNvSpPr>
            <a:spLocks noChangeArrowheads="1"/>
          </p:cNvSpPr>
          <p:nvPr/>
        </p:nvSpPr>
        <p:spPr bwMode="auto">
          <a:xfrm>
            <a:off x="251440" y="1052692"/>
            <a:ext cx="83121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</a:rPr>
              <a:t>4.1 Analysis:  one of tow power supply boards is failed 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Solution: For this board connected to the failed LED , observe whether some electronic components are damaged and give off bad smell. If not , measure whether the voltage is normal on the output terminal.  If there is no voltage ( DC ) or very low   , replace this power supply board . If the output is normal , check the LED board       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251440" y="728650"/>
            <a:ext cx="30971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4. Half of the LED  failure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650" y="3321050"/>
            <a:ext cx="15113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50" y="2781300"/>
            <a:ext cx="36703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8918" name="Oval 175"/>
          <p:cNvSpPr>
            <a:spLocks noChangeArrowheads="1"/>
          </p:cNvSpPr>
          <p:nvPr/>
        </p:nvSpPr>
        <p:spPr bwMode="auto">
          <a:xfrm>
            <a:off x="1981200" y="5156200"/>
            <a:ext cx="755650" cy="539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6" name="直接箭头连接符 15"/>
          <p:cNvCxnSpPr>
            <a:stCxn id="38918" idx="6"/>
          </p:cNvCxnSpPr>
          <p:nvPr/>
        </p:nvCxnSpPr>
        <p:spPr>
          <a:xfrm flipV="1">
            <a:off x="2736850" y="4508500"/>
            <a:ext cx="3130550" cy="917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1" name="Oval 175"/>
          <p:cNvSpPr>
            <a:spLocks noChangeArrowheads="1"/>
          </p:cNvSpPr>
          <p:nvPr/>
        </p:nvSpPr>
        <p:spPr bwMode="auto">
          <a:xfrm>
            <a:off x="1981200" y="2997200"/>
            <a:ext cx="647700" cy="539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23" name="直接箭头连接符 22"/>
          <p:cNvCxnSpPr>
            <a:stCxn id="38921" idx="4"/>
          </p:cNvCxnSpPr>
          <p:nvPr/>
        </p:nvCxnSpPr>
        <p:spPr>
          <a:xfrm rot="16200000" flipH="1">
            <a:off x="3708400" y="2133600"/>
            <a:ext cx="755650" cy="3562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3" name="Oval 175"/>
          <p:cNvSpPr>
            <a:spLocks noChangeArrowheads="1"/>
          </p:cNvSpPr>
          <p:nvPr/>
        </p:nvSpPr>
        <p:spPr bwMode="auto">
          <a:xfrm>
            <a:off x="5543550" y="3860800"/>
            <a:ext cx="1187450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25" name="灯片编号占位符 1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FFAD0329-6AF9-428E-A17D-46CE3A527733}" type="slidenum">
              <a:rPr lang="zh-CN" altLang="en-US" smtClean="0">
                <a:latin typeface="Arial" charset="0"/>
              </a:rPr>
              <a:pPr/>
              <a:t>22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251440" y="728650"/>
            <a:ext cx="30971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4. Half of the LED  failure</a:t>
            </a:r>
            <a:endParaRPr lang="en-US" altLang="zh-CN" b="1" dirty="0">
              <a:latin typeface="+mj-ea"/>
              <a:ea typeface="+mj-ea"/>
            </a:endParaRPr>
          </a:p>
        </p:txBody>
      </p:sp>
      <p:sp>
        <p:nvSpPr>
          <p:cNvPr id="15" name="矩形 18"/>
          <p:cNvSpPr>
            <a:spLocks noChangeArrowheads="1"/>
          </p:cNvSpPr>
          <p:nvPr/>
        </p:nvSpPr>
        <p:spPr bwMode="auto">
          <a:xfrm>
            <a:off x="251440" y="1052692"/>
            <a:ext cx="83121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</a:rPr>
              <a:t>4.2Analysis:  LED board is failed 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Solution: Measure the voltage between </a:t>
            </a:r>
            <a:r>
              <a:rPr lang="zh-CN" altLang="en-US" dirty="0" smtClean="0">
                <a:latin typeface="+mj-ea"/>
              </a:rPr>
              <a:t>“</a:t>
            </a:r>
            <a:r>
              <a:rPr lang="en-US" altLang="zh-CN" dirty="0" smtClean="0">
                <a:latin typeface="+mj-ea"/>
              </a:rPr>
              <a:t>+</a:t>
            </a:r>
            <a:r>
              <a:rPr lang="zh-CN" altLang="en-US" dirty="0" smtClean="0">
                <a:latin typeface="+mj-ea"/>
              </a:rPr>
              <a:t>”</a:t>
            </a:r>
            <a:r>
              <a:rPr lang="en-US" altLang="zh-CN" dirty="0" smtClean="0">
                <a:latin typeface="+mj-ea"/>
              </a:rPr>
              <a:t>and </a:t>
            </a:r>
            <a:r>
              <a:rPr lang="zh-CN" altLang="en-US" dirty="0" smtClean="0">
                <a:latin typeface="+mj-ea"/>
              </a:rPr>
              <a:t>“</a:t>
            </a:r>
            <a:r>
              <a:rPr lang="en-US" altLang="zh-CN" dirty="0" smtClean="0">
                <a:latin typeface="+mj-ea"/>
              </a:rPr>
              <a:t>-</a:t>
            </a:r>
            <a:r>
              <a:rPr lang="zh-CN" altLang="en-US" dirty="0" smtClean="0">
                <a:latin typeface="+mj-ea"/>
              </a:rPr>
              <a:t>”</a:t>
            </a:r>
            <a:r>
              <a:rPr lang="en-US" altLang="zh-CN" dirty="0" smtClean="0">
                <a:latin typeface="+mj-ea"/>
              </a:rPr>
              <a:t>of the input terminal on the failed part of LED board . If the voltage is normal , replace the LED board. 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               If not , check the cables and connector from the power board to the LED board, then measure again.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3300" y="3429000"/>
            <a:ext cx="15113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2889250"/>
            <a:ext cx="36703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9941" name="矩形 6"/>
          <p:cNvSpPr>
            <a:spLocks noChangeArrowheads="1"/>
          </p:cNvSpPr>
          <p:nvPr/>
        </p:nvSpPr>
        <p:spPr bwMode="auto">
          <a:xfrm>
            <a:off x="251440" y="1052692"/>
            <a:ext cx="8204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</a:rPr>
              <a:t>5.1Analysis:  LED board is failed 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Solution: :Measure the voltage between </a:t>
            </a:r>
            <a:r>
              <a:rPr lang="zh-CN" altLang="en-US" dirty="0" smtClean="0">
                <a:latin typeface="+mj-ea"/>
              </a:rPr>
              <a:t>“</a:t>
            </a:r>
            <a:r>
              <a:rPr lang="en-US" altLang="zh-CN" dirty="0" smtClean="0">
                <a:latin typeface="+mj-ea"/>
              </a:rPr>
              <a:t>+</a:t>
            </a:r>
            <a:r>
              <a:rPr lang="zh-CN" altLang="en-US" dirty="0" smtClean="0">
                <a:latin typeface="+mj-ea"/>
              </a:rPr>
              <a:t>”</a:t>
            </a:r>
            <a:r>
              <a:rPr lang="en-US" altLang="zh-CN" dirty="0" smtClean="0">
                <a:latin typeface="+mj-ea"/>
              </a:rPr>
              <a:t>and </a:t>
            </a:r>
            <a:r>
              <a:rPr lang="zh-CN" altLang="en-US" dirty="0" smtClean="0">
                <a:latin typeface="+mj-ea"/>
              </a:rPr>
              <a:t>“</a:t>
            </a:r>
            <a:r>
              <a:rPr lang="en-US" altLang="zh-CN" dirty="0" smtClean="0">
                <a:latin typeface="+mj-ea"/>
              </a:rPr>
              <a:t>-</a:t>
            </a:r>
            <a:r>
              <a:rPr lang="zh-CN" altLang="en-US" dirty="0" smtClean="0">
                <a:latin typeface="+mj-ea"/>
              </a:rPr>
              <a:t>”</a:t>
            </a:r>
            <a:r>
              <a:rPr lang="en-US" altLang="zh-CN" dirty="0" smtClean="0">
                <a:latin typeface="+mj-ea"/>
              </a:rPr>
              <a:t>of the input terminal on the failed part of LED board . If the voltage is normal , replace the LED board. 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               If not , check the cables and connector from the power board to the LED board, then measure again. </a:t>
            </a:r>
          </a:p>
        </p:txBody>
      </p:sp>
      <p:sp>
        <p:nvSpPr>
          <p:cNvPr id="39942" name="Oval 175"/>
          <p:cNvSpPr>
            <a:spLocks noChangeArrowheads="1"/>
          </p:cNvSpPr>
          <p:nvPr/>
        </p:nvSpPr>
        <p:spPr bwMode="auto">
          <a:xfrm>
            <a:off x="2736850" y="5264150"/>
            <a:ext cx="755650" cy="539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6" name="直接箭头连接符 15"/>
          <p:cNvCxnSpPr>
            <a:stCxn id="39942" idx="6"/>
          </p:cNvCxnSpPr>
          <p:nvPr/>
        </p:nvCxnSpPr>
        <p:spPr>
          <a:xfrm flipV="1">
            <a:off x="3492500" y="4616450"/>
            <a:ext cx="3130550" cy="917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4" name="矩形 3"/>
          <p:cNvSpPr>
            <a:spLocks noChangeArrowheads="1"/>
          </p:cNvSpPr>
          <p:nvPr/>
        </p:nvSpPr>
        <p:spPr bwMode="auto">
          <a:xfrm>
            <a:off x="5003800" y="4400550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电压正常</a:t>
            </a:r>
            <a:endParaRPr lang="en-US" altLang="zh-CN" b="1">
              <a:solidFill>
                <a:srgbClr val="FF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9945" name="Oval 175"/>
          <p:cNvSpPr>
            <a:spLocks noChangeArrowheads="1"/>
          </p:cNvSpPr>
          <p:nvPr/>
        </p:nvSpPr>
        <p:spPr bwMode="auto">
          <a:xfrm>
            <a:off x="2736850" y="3105150"/>
            <a:ext cx="647700" cy="539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23" name="直接箭头连接符 22"/>
          <p:cNvCxnSpPr>
            <a:stCxn id="39945" idx="4"/>
          </p:cNvCxnSpPr>
          <p:nvPr/>
        </p:nvCxnSpPr>
        <p:spPr>
          <a:xfrm rot="16200000" flipH="1">
            <a:off x="4464050" y="2241550"/>
            <a:ext cx="755650" cy="3562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7" name="Oval 175"/>
          <p:cNvSpPr>
            <a:spLocks noChangeArrowheads="1"/>
          </p:cNvSpPr>
          <p:nvPr/>
        </p:nvSpPr>
        <p:spPr bwMode="auto">
          <a:xfrm>
            <a:off x="6299200" y="3968750"/>
            <a:ext cx="1187450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49" name="灯片编号占位符 1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9046AAF2-A624-47DA-BC66-E9233A8496E1}" type="slidenum">
              <a:rPr lang="zh-CN" altLang="en-US" smtClean="0">
                <a:latin typeface="Arial" charset="0"/>
              </a:rPr>
              <a:pPr/>
              <a:t>23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251440" y="728650"/>
            <a:ext cx="31105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5. Some LED chips failure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18"/>
          <p:cNvSpPr>
            <a:spLocks noChangeArrowheads="1"/>
          </p:cNvSpPr>
          <p:nvPr/>
        </p:nvSpPr>
        <p:spPr bwMode="auto">
          <a:xfrm>
            <a:off x="0" y="1052692"/>
            <a:ext cx="85281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</a:rPr>
              <a:t>      Analysis:  </a:t>
            </a:r>
            <a:r>
              <a:rPr lang="en-US" altLang="zh-CN" sz="2400" dirty="0" smtClean="0">
                <a:latin typeface="+mj-ea"/>
              </a:rPr>
              <a:t>Reference to the steps of </a:t>
            </a:r>
            <a:r>
              <a:rPr lang="en-US" altLang="zh-CN" sz="2400" b="1" dirty="0" smtClean="0">
                <a:latin typeface="+mj-ea"/>
              </a:rPr>
              <a:t>3. Lamp failure</a:t>
            </a:r>
            <a:endParaRPr lang="en-US" altLang="zh-CN" dirty="0" smtClean="0">
              <a:latin typeface="+mj-ea"/>
            </a:endParaRP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Solution:</a:t>
            </a: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251440" y="728650"/>
            <a:ext cx="24090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6. LED flash rapidly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278" descr="DSC022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5213" y="2365375"/>
            <a:ext cx="274478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6583"/>
          <p:cNvPicPr>
            <a:picLocks noChangeAspect="1" noChangeArrowheads="1"/>
          </p:cNvPicPr>
          <p:nvPr/>
        </p:nvPicPr>
        <p:blipFill>
          <a:blip r:embed="rId3" cstate="print"/>
          <a:srcRect l="11809" t="2278" r="11620" b="3798"/>
          <a:stretch>
            <a:fillRect/>
          </a:stretch>
        </p:blipFill>
        <p:spPr bwMode="auto">
          <a:xfrm>
            <a:off x="254000" y="2365375"/>
            <a:ext cx="25669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5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750" y="2365375"/>
            <a:ext cx="31527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矩形 18"/>
          <p:cNvSpPr>
            <a:spLocks noChangeArrowheads="1"/>
          </p:cNvSpPr>
          <p:nvPr/>
        </p:nvSpPr>
        <p:spPr bwMode="auto">
          <a:xfrm>
            <a:off x="146050" y="4956175"/>
            <a:ext cx="24974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+mj-ea"/>
                <a:ea typeface="+mj-ea"/>
              </a:rPr>
              <a:t>15°LED board  in spot light</a:t>
            </a:r>
            <a:endParaRPr lang="en-US" altLang="zh-CN" sz="1400" dirty="0">
              <a:latin typeface="+mj-ea"/>
              <a:ea typeface="+mj-ea"/>
            </a:endParaRPr>
          </a:p>
        </p:txBody>
      </p:sp>
      <p:sp>
        <p:nvSpPr>
          <p:cNvPr id="46086" name="矩形 19"/>
          <p:cNvSpPr>
            <a:spLocks noChangeArrowheads="1"/>
          </p:cNvSpPr>
          <p:nvPr/>
        </p:nvSpPr>
        <p:spPr bwMode="auto">
          <a:xfrm>
            <a:off x="3168650" y="4956175"/>
            <a:ext cx="23378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+mj-ea"/>
                <a:ea typeface="+mj-ea"/>
              </a:rPr>
              <a:t>80°LED board  in low bay</a:t>
            </a:r>
            <a:endParaRPr lang="en-US" altLang="zh-CN" sz="1400" dirty="0">
              <a:latin typeface="+mj-ea"/>
              <a:ea typeface="+mj-ea"/>
            </a:endParaRPr>
          </a:p>
        </p:txBody>
      </p:sp>
      <p:sp>
        <p:nvSpPr>
          <p:cNvPr id="46087" name="矩形 20"/>
          <p:cNvSpPr>
            <a:spLocks noChangeArrowheads="1"/>
          </p:cNvSpPr>
          <p:nvPr/>
        </p:nvSpPr>
        <p:spPr bwMode="auto">
          <a:xfrm>
            <a:off x="6299200" y="4956175"/>
            <a:ext cx="2624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+mj-ea"/>
                <a:ea typeface="+mj-ea"/>
              </a:rPr>
              <a:t>180°LED board in flood light</a:t>
            </a:r>
            <a:endParaRPr lang="zh-CN" altLang="en-US" sz="1400" dirty="0">
              <a:latin typeface="+mj-ea"/>
              <a:ea typeface="+mj-ea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rot="5400000" flipH="1" flipV="1">
            <a:off x="793750" y="2581275"/>
            <a:ext cx="971550" cy="107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rot="10800000">
            <a:off x="1549400" y="2149475"/>
            <a:ext cx="2482850" cy="755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0" name="矩形 30"/>
          <p:cNvSpPr>
            <a:spLocks noChangeArrowheads="1"/>
          </p:cNvSpPr>
          <p:nvPr/>
        </p:nvSpPr>
        <p:spPr bwMode="auto">
          <a:xfrm>
            <a:off x="555559" y="1717675"/>
            <a:ext cx="24432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latin typeface="+mj-ea"/>
                <a:ea typeface="+mj-ea"/>
              </a:rPr>
              <a:t>One integrated board </a:t>
            </a:r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46091" name="矩形 31"/>
          <p:cNvSpPr>
            <a:spLocks noChangeArrowheads="1"/>
          </p:cNvSpPr>
          <p:nvPr/>
        </p:nvSpPr>
        <p:spPr bwMode="auto">
          <a:xfrm>
            <a:off x="5651501" y="1501774"/>
            <a:ext cx="29170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+mj-ea"/>
                <a:ea typeface="+mj-ea"/>
              </a:rPr>
              <a:t>14 pieces of  small boards and can be replace individually</a:t>
            </a:r>
            <a:endParaRPr lang="zh-CN" altLang="en-US" sz="1600" dirty="0">
              <a:latin typeface="+mj-ea"/>
              <a:ea typeface="+mj-ea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rot="16200000" flipV="1">
            <a:off x="5867400" y="3013075"/>
            <a:ext cx="1943100" cy="215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4" name="灯片编号占位符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DB0D7F5E-B6D7-4B49-A5D4-FFAB980B80F5}" type="slidenum">
              <a:rPr lang="zh-CN" altLang="en-US" smtClean="0">
                <a:latin typeface="+mj-ea"/>
                <a:ea typeface="+mj-ea"/>
              </a:rPr>
              <a:pPr/>
              <a:t>25</a:t>
            </a:fld>
            <a:endParaRPr lang="zh-CN" altLang="en-US" smtClean="0">
              <a:latin typeface="+mj-ea"/>
              <a:ea typeface="+mj-ea"/>
            </a:endParaRP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251440" y="728650"/>
            <a:ext cx="3940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7. How to replace the LED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5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1484313"/>
            <a:ext cx="207645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65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550" y="2349500"/>
            <a:ext cx="12954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6578"/>
          <p:cNvPicPr>
            <a:picLocks noChangeAspect="1" noChangeArrowheads="1"/>
          </p:cNvPicPr>
          <p:nvPr/>
        </p:nvPicPr>
        <p:blipFill>
          <a:blip r:embed="rId4" cstate="print"/>
          <a:srcRect r="35391" b="29945"/>
          <a:stretch>
            <a:fillRect/>
          </a:stretch>
        </p:blipFill>
        <p:spPr bwMode="auto">
          <a:xfrm>
            <a:off x="5543550" y="944563"/>
            <a:ext cx="1712913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Oval 6579"/>
          <p:cNvSpPr>
            <a:spLocks noChangeArrowheads="1"/>
          </p:cNvSpPr>
          <p:nvPr/>
        </p:nvSpPr>
        <p:spPr bwMode="auto">
          <a:xfrm>
            <a:off x="6192838" y="2997200"/>
            <a:ext cx="455612" cy="3270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pic>
        <p:nvPicPr>
          <p:cNvPr id="47110" name="Picture 6583"/>
          <p:cNvPicPr>
            <a:picLocks noChangeAspect="1" noChangeArrowheads="1"/>
          </p:cNvPicPr>
          <p:nvPr/>
        </p:nvPicPr>
        <p:blipFill>
          <a:blip r:embed="rId5" cstate="print"/>
          <a:srcRect l="11809" t="2278" r="11620" b="3798"/>
          <a:stretch>
            <a:fillRect/>
          </a:stretch>
        </p:blipFill>
        <p:spPr bwMode="auto">
          <a:xfrm>
            <a:off x="2951163" y="1484313"/>
            <a:ext cx="210820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6587"/>
          <p:cNvPicPr>
            <a:picLocks noChangeAspect="1" noChangeArrowheads="1"/>
          </p:cNvPicPr>
          <p:nvPr/>
        </p:nvPicPr>
        <p:blipFill>
          <a:blip r:embed="rId6" cstate="print"/>
          <a:srcRect l="3442" t="4807" r="27022" b="8467"/>
          <a:stretch>
            <a:fillRect/>
          </a:stretch>
        </p:blipFill>
        <p:spPr bwMode="auto">
          <a:xfrm>
            <a:off x="2735263" y="3860800"/>
            <a:ext cx="251301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灯片编号占位符 2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54485F0C-7045-4533-AC40-E92237FAADC7}" type="slidenum">
              <a:rPr lang="zh-CN" altLang="en-US" smtClean="0">
                <a:latin typeface="+mj-ea"/>
                <a:ea typeface="+mj-ea"/>
              </a:rPr>
              <a:pPr/>
              <a:t>26</a:t>
            </a:fld>
            <a:endParaRPr lang="zh-CN" altLang="en-US" smtClean="0">
              <a:latin typeface="+mj-ea"/>
              <a:ea typeface="+mj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51440" y="3429000"/>
            <a:ext cx="2376488" cy="1728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 smtClean="0">
                <a:latin typeface="+mj-ea"/>
                <a:ea typeface="+mj-ea"/>
              </a:rPr>
              <a:t>remove the cover , then, remove the reflectors by turning round the reflector gently and pulling it upwards at the same time </a:t>
            </a:r>
            <a:endParaRPr lang="zh-CN" altLang="en-US" sz="1600" dirty="0">
              <a:latin typeface="+mj-ea"/>
              <a:ea typeface="+mj-ea"/>
            </a:endParaRPr>
          </a:p>
        </p:txBody>
      </p:sp>
      <p:cxnSp>
        <p:nvCxnSpPr>
          <p:cNvPr id="23" name="直接箭头连接符 22"/>
          <p:cNvCxnSpPr>
            <a:stCxn id="47106" idx="3"/>
            <a:endCxn id="47116" idx="1"/>
          </p:cNvCxnSpPr>
          <p:nvPr/>
        </p:nvCxnSpPr>
        <p:spPr>
          <a:xfrm flipV="1">
            <a:off x="2435225" y="2403475"/>
            <a:ext cx="515938" cy="14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7" name="Oval 6579"/>
          <p:cNvSpPr>
            <a:spLocks noChangeArrowheads="1"/>
          </p:cNvSpPr>
          <p:nvPr/>
        </p:nvSpPr>
        <p:spPr bwMode="auto">
          <a:xfrm>
            <a:off x="5976938" y="1592263"/>
            <a:ext cx="455612" cy="3270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47118" name="Oval 6579"/>
          <p:cNvSpPr>
            <a:spLocks noChangeArrowheads="1"/>
          </p:cNvSpPr>
          <p:nvPr/>
        </p:nvSpPr>
        <p:spPr bwMode="auto">
          <a:xfrm>
            <a:off x="6516688" y="1592263"/>
            <a:ext cx="455612" cy="3270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cxnSp>
        <p:nvCxnSpPr>
          <p:cNvPr id="33" name="直接箭头连接符 32"/>
          <p:cNvCxnSpPr>
            <a:stCxn id="47116" idx="3"/>
            <a:endCxn id="47108" idx="1"/>
          </p:cNvCxnSpPr>
          <p:nvPr/>
        </p:nvCxnSpPr>
        <p:spPr>
          <a:xfrm flipV="1">
            <a:off x="5059363" y="1646238"/>
            <a:ext cx="484187" cy="7572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47116" idx="3"/>
            <a:endCxn id="47107" idx="1"/>
          </p:cNvCxnSpPr>
          <p:nvPr/>
        </p:nvCxnSpPr>
        <p:spPr>
          <a:xfrm>
            <a:off x="5059363" y="2403475"/>
            <a:ext cx="484187" cy="5540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7019925" y="3105150"/>
            <a:ext cx="2124075" cy="172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 smtClean="0">
                <a:latin typeface="+mj-ea"/>
                <a:ea typeface="+mj-ea"/>
              </a:rPr>
              <a:t>Unsolder the power cables ( 2 red and 2 black)</a:t>
            </a:r>
            <a:r>
              <a:rPr lang="zh-CN" altLang="en-US" sz="1600" dirty="0" smtClean="0">
                <a:latin typeface="+mj-ea"/>
                <a:ea typeface="+mj-ea"/>
              </a:rPr>
              <a:t> ）</a:t>
            </a:r>
            <a:endParaRPr lang="zh-CN" altLang="en-US" sz="1600" dirty="0">
              <a:latin typeface="+mj-ea"/>
              <a:ea typeface="+mj-ea"/>
            </a:endParaRPr>
          </a:p>
        </p:txBody>
      </p:sp>
      <p:cxnSp>
        <p:nvCxnSpPr>
          <p:cNvPr id="40" name="直接箭头连接符 39"/>
          <p:cNvCxnSpPr>
            <a:stCxn id="47107" idx="2"/>
            <a:endCxn id="47120" idx="3"/>
          </p:cNvCxnSpPr>
          <p:nvPr/>
        </p:nvCxnSpPr>
        <p:spPr>
          <a:xfrm flipH="1">
            <a:off x="5248275" y="3565525"/>
            <a:ext cx="942975" cy="1470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5220084" y="4941196"/>
            <a:ext cx="2376488" cy="53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>
                <a:latin typeface="+mj-ea"/>
                <a:ea typeface="+mj-ea"/>
              </a:rPr>
              <a:t>Remove the LED board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251440" y="728650"/>
            <a:ext cx="3940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7. How to replace the LED board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7.1  spot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5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1288" y="4291013"/>
            <a:ext cx="207645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65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8438" y="1808163"/>
            <a:ext cx="12954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578"/>
          <p:cNvPicPr>
            <a:picLocks noChangeAspect="1" noChangeArrowheads="1"/>
          </p:cNvPicPr>
          <p:nvPr/>
        </p:nvPicPr>
        <p:blipFill>
          <a:blip r:embed="rId4" cstate="print"/>
          <a:srcRect r="35391" b="29945"/>
          <a:stretch>
            <a:fillRect/>
          </a:stretch>
        </p:blipFill>
        <p:spPr bwMode="auto">
          <a:xfrm>
            <a:off x="4141788" y="1808163"/>
            <a:ext cx="171291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Line 714"/>
          <p:cNvSpPr>
            <a:spLocks noChangeShapeType="1"/>
          </p:cNvSpPr>
          <p:nvPr/>
        </p:nvSpPr>
        <p:spPr bwMode="auto">
          <a:xfrm flipV="1">
            <a:off x="4465638" y="2760663"/>
            <a:ext cx="311150" cy="55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48134" name="Oval 6579"/>
          <p:cNvSpPr>
            <a:spLocks noChangeArrowheads="1"/>
          </p:cNvSpPr>
          <p:nvPr/>
        </p:nvSpPr>
        <p:spPr bwMode="auto">
          <a:xfrm>
            <a:off x="3386138" y="2455863"/>
            <a:ext cx="455612" cy="3270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48135" name="Oval 6580"/>
          <p:cNvSpPr>
            <a:spLocks noChangeArrowheads="1"/>
          </p:cNvSpPr>
          <p:nvPr/>
        </p:nvSpPr>
        <p:spPr bwMode="auto">
          <a:xfrm>
            <a:off x="4789488" y="2443163"/>
            <a:ext cx="238125" cy="2952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48136" name="Oval 6581"/>
          <p:cNvSpPr>
            <a:spLocks noChangeArrowheads="1"/>
          </p:cNvSpPr>
          <p:nvPr/>
        </p:nvSpPr>
        <p:spPr bwMode="auto">
          <a:xfrm>
            <a:off x="5329238" y="2481263"/>
            <a:ext cx="228600" cy="2952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pic>
        <p:nvPicPr>
          <p:cNvPr id="48137" name="Picture 6583"/>
          <p:cNvPicPr>
            <a:picLocks noChangeAspect="1" noChangeArrowheads="1"/>
          </p:cNvPicPr>
          <p:nvPr/>
        </p:nvPicPr>
        <p:blipFill>
          <a:blip r:embed="rId5" cstate="print"/>
          <a:srcRect l="11809" t="2278" r="11620" b="3798"/>
          <a:stretch>
            <a:fillRect/>
          </a:stretch>
        </p:blipFill>
        <p:spPr bwMode="auto">
          <a:xfrm>
            <a:off x="6408738" y="1700213"/>
            <a:ext cx="21082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6585"/>
          <p:cNvPicPr>
            <a:picLocks noChangeAspect="1" noChangeArrowheads="1"/>
          </p:cNvPicPr>
          <p:nvPr/>
        </p:nvPicPr>
        <p:blipFill>
          <a:blip r:embed="rId6" cstate="print"/>
          <a:srcRect l="17383" t="6857" r="11588"/>
          <a:stretch>
            <a:fillRect/>
          </a:stretch>
        </p:blipFill>
        <p:spPr bwMode="auto">
          <a:xfrm>
            <a:off x="576263" y="1592263"/>
            <a:ext cx="17272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6587"/>
          <p:cNvPicPr>
            <a:picLocks noChangeAspect="1" noChangeArrowheads="1"/>
          </p:cNvPicPr>
          <p:nvPr/>
        </p:nvPicPr>
        <p:blipFill>
          <a:blip r:embed="rId7" cstate="print"/>
          <a:srcRect l="3442" t="4807" r="27022" b="8467"/>
          <a:stretch>
            <a:fillRect/>
          </a:stretch>
        </p:blipFill>
        <p:spPr bwMode="auto">
          <a:xfrm>
            <a:off x="683496" y="4293112"/>
            <a:ext cx="17272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1" name="灯片编号占位符 2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FDD99CEA-61A3-43AE-846E-21D6916927B3}" type="slidenum">
              <a:rPr lang="zh-CN" altLang="en-US" smtClean="0">
                <a:latin typeface="+mj-ea"/>
                <a:ea typeface="+mj-ea"/>
              </a:rPr>
              <a:pPr/>
              <a:t>27</a:t>
            </a:fld>
            <a:endParaRPr lang="zh-CN" altLang="en-US" smtClean="0">
              <a:latin typeface="+mj-ea"/>
              <a:ea typeface="+mj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3429000"/>
            <a:ext cx="2519734" cy="756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  <a:cs typeface="Calibri" pitchFamily="34" charset="0"/>
              </a:rPr>
              <a:t>Insert the LED board into the enclosure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23" name="直接箭头连接符 22"/>
          <p:cNvCxnSpPr>
            <a:stCxn id="47120" idx="0"/>
            <a:endCxn id="47118" idx="2"/>
          </p:cNvCxnSpPr>
          <p:nvPr/>
        </p:nvCxnSpPr>
        <p:spPr>
          <a:xfrm flipV="1">
            <a:off x="1439863" y="3295650"/>
            <a:ext cx="0" cy="889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47118" idx="3"/>
            <a:endCxn id="47107" idx="1"/>
          </p:cNvCxnSpPr>
          <p:nvPr/>
        </p:nvCxnSpPr>
        <p:spPr>
          <a:xfrm flipV="1">
            <a:off x="2303463" y="2416175"/>
            <a:ext cx="434975" cy="28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2735263" y="3321050"/>
            <a:ext cx="2916877" cy="1187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Solder the 4 power cables(2 red and 2 black) at the  correct positions.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599874" y="4833182"/>
            <a:ext cx="2808864" cy="972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Insert the reflector son the LED chips  and  turn round to fix them .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35" name="直接箭头连接符 34"/>
          <p:cNvCxnSpPr>
            <a:stCxn id="47108" idx="3"/>
            <a:endCxn id="47116" idx="1"/>
          </p:cNvCxnSpPr>
          <p:nvPr/>
        </p:nvCxnSpPr>
        <p:spPr>
          <a:xfrm>
            <a:off x="5854700" y="2509838"/>
            <a:ext cx="554038" cy="165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47116" idx="2"/>
            <a:endCxn id="47106" idx="0"/>
          </p:cNvCxnSpPr>
          <p:nvPr/>
        </p:nvCxnSpPr>
        <p:spPr>
          <a:xfrm>
            <a:off x="7462838" y="3649663"/>
            <a:ext cx="66675" cy="641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251440" y="728650"/>
            <a:ext cx="3940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7. How to replace the LED board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7.1  spot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5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100" y="1809750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6597"/>
          <p:cNvPicPr>
            <a:picLocks noChangeAspect="1" noChangeArrowheads="1"/>
          </p:cNvPicPr>
          <p:nvPr/>
        </p:nvPicPr>
        <p:blipFill>
          <a:blip r:embed="rId3" cstate="print"/>
          <a:srcRect l="19324" t="-482" r="24324"/>
          <a:stretch>
            <a:fillRect/>
          </a:stretch>
        </p:blipFill>
        <p:spPr bwMode="auto">
          <a:xfrm>
            <a:off x="6624266" y="4293112"/>
            <a:ext cx="1885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7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1701800"/>
            <a:ext cx="19431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2070" y="1700776"/>
            <a:ext cx="20558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Oval 527"/>
          <p:cNvSpPr>
            <a:spLocks noChangeArrowheads="1"/>
          </p:cNvSpPr>
          <p:nvPr/>
        </p:nvSpPr>
        <p:spPr bwMode="auto">
          <a:xfrm>
            <a:off x="6624266" y="4509140"/>
            <a:ext cx="568325" cy="1346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49160" name="灯片编号占位符 1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1E97297C-ECFC-4B35-96B4-F94971378711}" type="slidenum">
              <a:rPr lang="zh-CN" altLang="en-US" smtClean="0">
                <a:latin typeface="+mj-ea"/>
                <a:ea typeface="+mj-ea"/>
              </a:rPr>
              <a:pPr/>
              <a:t>28</a:t>
            </a:fld>
            <a:endParaRPr lang="zh-CN" altLang="en-US" smtClean="0"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3536950"/>
            <a:ext cx="2376488" cy="1404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Put the reflector cover and screws it.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21" name="直接箭头连接符 20"/>
          <p:cNvCxnSpPr>
            <a:stCxn id="48134" idx="3"/>
            <a:endCxn id="48132" idx="1"/>
          </p:cNvCxnSpPr>
          <p:nvPr/>
        </p:nvCxnSpPr>
        <p:spPr>
          <a:xfrm flipV="1">
            <a:off x="2197100" y="2533650"/>
            <a:ext cx="381000" cy="38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519363" y="3321050"/>
            <a:ext cx="2376487" cy="86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Tie up the cables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112070" y="2996944"/>
            <a:ext cx="3672732" cy="1080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Screws the decorative cover on the enclosure. Ensure that the marks is consistent with the marks on the enclosure.</a:t>
            </a:r>
            <a:endParaRPr lang="zh-CN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51440" y="728650"/>
            <a:ext cx="3940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7. How to replace the LED board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7.1  spot light</a:t>
            </a:r>
          </a:p>
        </p:txBody>
      </p:sp>
      <p:sp>
        <p:nvSpPr>
          <p:cNvPr id="16" name="Oval 527"/>
          <p:cNvSpPr>
            <a:spLocks noChangeArrowheads="1"/>
          </p:cNvSpPr>
          <p:nvPr/>
        </p:nvSpPr>
        <p:spPr bwMode="auto">
          <a:xfrm>
            <a:off x="7704406" y="4725168"/>
            <a:ext cx="568325" cy="1346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矩形 3"/>
          <p:cNvSpPr>
            <a:spLocks noChangeArrowheads="1"/>
          </p:cNvSpPr>
          <p:nvPr/>
        </p:nvSpPr>
        <p:spPr bwMode="auto">
          <a:xfrm>
            <a:off x="467468" y="1160706"/>
            <a:ext cx="3208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1.1 Explosion-proof series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51790" y="1700776"/>
            <a:ext cx="1220224" cy="1234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1510" y="1700776"/>
            <a:ext cx="1365267" cy="1234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0014" y="1700776"/>
            <a:ext cx="1296168" cy="1265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72" name="矩形 3"/>
          <p:cNvSpPr>
            <a:spLocks noChangeArrowheads="1"/>
          </p:cNvSpPr>
          <p:nvPr/>
        </p:nvSpPr>
        <p:spPr bwMode="auto">
          <a:xfrm>
            <a:off x="3167818" y="3104958"/>
            <a:ext cx="1146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Low bay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15373" name="矩形 3"/>
          <p:cNvSpPr>
            <a:spLocks noChangeArrowheads="1"/>
          </p:cNvSpPr>
          <p:nvPr/>
        </p:nvSpPr>
        <p:spPr bwMode="auto">
          <a:xfrm>
            <a:off x="4896042" y="3104958"/>
            <a:ext cx="1446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Flood light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15374" name="矩形 3"/>
          <p:cNvSpPr>
            <a:spLocks noChangeArrowheads="1"/>
          </p:cNvSpPr>
          <p:nvPr/>
        </p:nvSpPr>
        <p:spPr bwMode="auto">
          <a:xfrm>
            <a:off x="899524" y="3104958"/>
            <a:ext cx="133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Spot light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5832" y="3969069"/>
            <a:ext cx="1080140" cy="1086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07538" y="3969069"/>
            <a:ext cx="1188154" cy="1182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4056" y="3969069"/>
            <a:ext cx="1296168" cy="1069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82" name="灯片编号占位符 2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D0E1A589-2716-4A22-B9A7-921959015A1C}" type="slidenum">
              <a:rPr lang="zh-CN" altLang="en-US" smtClean="0">
                <a:latin typeface="+mj-ea"/>
                <a:ea typeface="+mj-ea"/>
              </a:rPr>
              <a:pPr/>
              <a:t>2</a:t>
            </a:fld>
            <a:endParaRPr lang="zh-CN" altLang="en-US" smtClean="0">
              <a:latin typeface="+mj-ea"/>
              <a:ea typeface="+mj-ea"/>
            </a:endParaRPr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467468" y="728650"/>
            <a:ext cx="18950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1. Appearance</a:t>
            </a:r>
            <a:endParaRPr lang="en-US" altLang="zh-CN" b="1" dirty="0">
              <a:latin typeface="+mj-ea"/>
              <a:ea typeface="+mj-ea"/>
            </a:endParaRPr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575482" y="3537014"/>
            <a:ext cx="2446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1.2 Industrial series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3275832" y="5481266"/>
            <a:ext cx="1471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Low bay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5112070" y="5481266"/>
            <a:ext cx="1854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Flood light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28" name="矩形 3"/>
          <p:cNvSpPr>
            <a:spLocks noChangeArrowheads="1"/>
          </p:cNvSpPr>
          <p:nvPr/>
        </p:nvSpPr>
        <p:spPr bwMode="auto">
          <a:xfrm>
            <a:off x="847135" y="5481266"/>
            <a:ext cx="17088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Spot light</a:t>
            </a:r>
            <a:endParaRPr lang="zh-CN" altLang="en-US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6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463" y="3536950"/>
            <a:ext cx="140335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66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5265738"/>
            <a:ext cx="14319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66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08500"/>
            <a:ext cx="2190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647"/>
          <p:cNvPicPr>
            <a:picLocks noChangeAspect="1" noChangeArrowheads="1"/>
          </p:cNvPicPr>
          <p:nvPr/>
        </p:nvPicPr>
        <p:blipFill>
          <a:blip r:embed="rId5" cstate="print"/>
          <a:srcRect l="13492" t="-705" r="5026" b="1408"/>
          <a:stretch>
            <a:fillRect/>
          </a:stretch>
        </p:blipFill>
        <p:spPr bwMode="auto">
          <a:xfrm>
            <a:off x="6300788" y="1592263"/>
            <a:ext cx="19431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6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1163" y="1700213"/>
            <a:ext cx="22240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灯片编号占位符 1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325E232C-EADA-4E9D-9902-2347E9DD99EF}" type="slidenum">
              <a:rPr lang="zh-CN" altLang="en-US" smtClean="0">
                <a:latin typeface="+mj-ea"/>
                <a:ea typeface="+mj-ea"/>
              </a:rPr>
              <a:pPr/>
              <a:t>29</a:t>
            </a:fld>
            <a:endParaRPr lang="zh-CN" altLang="en-US" smtClean="0">
              <a:latin typeface="+mj-ea"/>
              <a:ea typeface="+mj-ea"/>
            </a:endParaRPr>
          </a:p>
        </p:txBody>
      </p:sp>
      <p:cxnSp>
        <p:nvCxnSpPr>
          <p:cNvPr id="18" name="直接箭头连接符 17"/>
          <p:cNvCxnSpPr>
            <a:stCxn id="19" idx="3"/>
            <a:endCxn id="50182" idx="1"/>
          </p:cNvCxnSpPr>
          <p:nvPr/>
        </p:nvCxnSpPr>
        <p:spPr>
          <a:xfrm>
            <a:off x="2124075" y="2451100"/>
            <a:ext cx="827088" cy="6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87" name="Picture 6590"/>
          <p:cNvPicPr>
            <a:picLocks noChangeAspect="1" noChangeArrowheads="1"/>
          </p:cNvPicPr>
          <p:nvPr/>
        </p:nvPicPr>
        <p:blipFill>
          <a:blip r:embed="rId7" cstate="print"/>
          <a:srcRect l="17793" t="1270" r="27046" b="9206"/>
          <a:stretch>
            <a:fillRect/>
          </a:stretch>
        </p:blipFill>
        <p:spPr bwMode="auto">
          <a:xfrm>
            <a:off x="0" y="1484313"/>
            <a:ext cx="21240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>
          <a:xfrm>
            <a:off x="2195513" y="1268413"/>
            <a:ext cx="2808543" cy="53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Remove the lamp cover and decorative cover</a:t>
            </a:r>
            <a:endParaRPr lang="zh-CN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23" name="直接箭头连接符 22"/>
          <p:cNvCxnSpPr>
            <a:stCxn id="50182" idx="3"/>
            <a:endCxn id="50181" idx="1"/>
          </p:cNvCxnSpPr>
          <p:nvPr/>
        </p:nvCxnSpPr>
        <p:spPr>
          <a:xfrm>
            <a:off x="5175250" y="2457450"/>
            <a:ext cx="1125538" cy="301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50181" idx="2"/>
            <a:endCxn id="50180" idx="0"/>
          </p:cNvCxnSpPr>
          <p:nvPr/>
        </p:nvCxnSpPr>
        <p:spPr>
          <a:xfrm flipH="1">
            <a:off x="5667375" y="3382963"/>
            <a:ext cx="1604963" cy="11255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6948308" y="4401126"/>
            <a:ext cx="1836058" cy="54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Dismantle the reflector plate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32" name="直接箭头连接符 31"/>
          <p:cNvCxnSpPr>
            <a:stCxn id="50180" idx="1"/>
            <a:endCxn id="50178" idx="3"/>
          </p:cNvCxnSpPr>
          <p:nvPr/>
        </p:nvCxnSpPr>
        <p:spPr>
          <a:xfrm flipH="1" flipV="1">
            <a:off x="3706813" y="4235450"/>
            <a:ext cx="865187" cy="10969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50180" idx="1"/>
            <a:endCxn id="50179" idx="3"/>
          </p:cNvCxnSpPr>
          <p:nvPr/>
        </p:nvCxnSpPr>
        <p:spPr>
          <a:xfrm flipH="1">
            <a:off x="3843338" y="5332413"/>
            <a:ext cx="728662" cy="473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251440" y="728650"/>
            <a:ext cx="3940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7. How to replace the LED board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7.2  low bay</a:t>
            </a:r>
          </a:p>
        </p:txBody>
      </p:sp>
      <p:sp>
        <p:nvSpPr>
          <p:cNvPr id="20" name="矩形 19"/>
          <p:cNvSpPr/>
          <p:nvPr/>
        </p:nvSpPr>
        <p:spPr>
          <a:xfrm>
            <a:off x="5328098" y="836664"/>
            <a:ext cx="2052266" cy="54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Power supply board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21" name="直接箭头连接符 20"/>
          <p:cNvCxnSpPr>
            <a:stCxn id="20" idx="2"/>
          </p:cNvCxnSpPr>
          <p:nvPr/>
        </p:nvCxnSpPr>
        <p:spPr>
          <a:xfrm>
            <a:off x="6354231" y="1378002"/>
            <a:ext cx="702091" cy="10788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6580"/>
          <p:cNvSpPr>
            <a:spLocks noChangeArrowheads="1"/>
          </p:cNvSpPr>
          <p:nvPr/>
        </p:nvSpPr>
        <p:spPr bwMode="auto">
          <a:xfrm>
            <a:off x="6948308" y="2240846"/>
            <a:ext cx="540070" cy="54007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67468" y="4077084"/>
            <a:ext cx="1836058" cy="433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reflector plate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5482" y="5589280"/>
            <a:ext cx="1836058" cy="433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LED board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6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24" y="1592762"/>
            <a:ext cx="2722563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Oval 682"/>
          <p:cNvSpPr>
            <a:spLocks noChangeArrowheads="1"/>
          </p:cNvSpPr>
          <p:nvPr/>
        </p:nvSpPr>
        <p:spPr bwMode="auto">
          <a:xfrm>
            <a:off x="1440862" y="2024562"/>
            <a:ext cx="971550" cy="9715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51205" name="灯片编号占位符 2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5D06FC20-4A8E-4E8D-AC4F-26EDC6D74E76}" type="slidenum">
              <a:rPr lang="zh-CN" altLang="en-US" smtClean="0">
                <a:latin typeface="+mj-ea"/>
                <a:ea typeface="+mj-ea"/>
              </a:rPr>
              <a:pPr/>
              <a:t>30</a:t>
            </a:fld>
            <a:endParaRPr lang="zh-CN" altLang="en-US" smtClean="0">
              <a:latin typeface="+mj-ea"/>
              <a:ea typeface="+mj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07473" y="3753349"/>
            <a:ext cx="2917057" cy="864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Disconnect the LED board from the power supply board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1208" name="Picture 66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999" y="1592762"/>
            <a:ext cx="2722563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直接箭头连接符 23"/>
          <p:cNvCxnSpPr/>
          <p:nvPr/>
        </p:nvCxnSpPr>
        <p:spPr>
          <a:xfrm>
            <a:off x="3622087" y="2618287"/>
            <a:ext cx="95091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4680949" y="3861299"/>
            <a:ext cx="2808044" cy="648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Loosen the 6 screws to remove the LED board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1211" name="Oval 682"/>
          <p:cNvSpPr>
            <a:spLocks noChangeArrowheads="1"/>
          </p:cNvSpPr>
          <p:nvPr/>
        </p:nvSpPr>
        <p:spPr bwMode="auto">
          <a:xfrm>
            <a:off x="4788899" y="1808662"/>
            <a:ext cx="323850" cy="3238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51212" name="Oval 682"/>
          <p:cNvSpPr>
            <a:spLocks noChangeArrowheads="1"/>
          </p:cNvSpPr>
          <p:nvPr/>
        </p:nvSpPr>
        <p:spPr bwMode="auto">
          <a:xfrm>
            <a:off x="5544549" y="1484812"/>
            <a:ext cx="323850" cy="3238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51213" name="Oval 682"/>
          <p:cNvSpPr>
            <a:spLocks noChangeArrowheads="1"/>
          </p:cNvSpPr>
          <p:nvPr/>
        </p:nvSpPr>
        <p:spPr bwMode="auto">
          <a:xfrm>
            <a:off x="6408149" y="1916612"/>
            <a:ext cx="325438" cy="3254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51214" name="Oval 682"/>
          <p:cNvSpPr>
            <a:spLocks noChangeArrowheads="1"/>
          </p:cNvSpPr>
          <p:nvPr/>
        </p:nvSpPr>
        <p:spPr bwMode="auto">
          <a:xfrm>
            <a:off x="6192249" y="3321549"/>
            <a:ext cx="323850" cy="3238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51215" name="Oval 682"/>
          <p:cNvSpPr>
            <a:spLocks noChangeArrowheads="1"/>
          </p:cNvSpPr>
          <p:nvPr/>
        </p:nvSpPr>
        <p:spPr bwMode="auto">
          <a:xfrm>
            <a:off x="4465049" y="2997699"/>
            <a:ext cx="323850" cy="3238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51216" name="Oval 682"/>
          <p:cNvSpPr>
            <a:spLocks noChangeArrowheads="1"/>
          </p:cNvSpPr>
          <p:nvPr/>
        </p:nvSpPr>
        <p:spPr bwMode="auto">
          <a:xfrm>
            <a:off x="5436599" y="3537449"/>
            <a:ext cx="323850" cy="3238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251440" y="728650"/>
            <a:ext cx="3940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7. How to replace the LED board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7.2  low bay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5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538" y="2024818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Oval 682"/>
          <p:cNvSpPr>
            <a:spLocks noChangeArrowheads="1"/>
          </p:cNvSpPr>
          <p:nvPr/>
        </p:nvSpPr>
        <p:spPr bwMode="auto">
          <a:xfrm>
            <a:off x="2007663" y="2520118"/>
            <a:ext cx="209550" cy="152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52228" name="Oval 682"/>
          <p:cNvSpPr>
            <a:spLocks noChangeArrowheads="1"/>
          </p:cNvSpPr>
          <p:nvPr/>
        </p:nvSpPr>
        <p:spPr bwMode="auto">
          <a:xfrm>
            <a:off x="2483913" y="2691568"/>
            <a:ext cx="209550" cy="152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52229" name="Oval 682"/>
          <p:cNvSpPr>
            <a:spLocks noChangeArrowheads="1"/>
          </p:cNvSpPr>
          <p:nvPr/>
        </p:nvSpPr>
        <p:spPr bwMode="auto">
          <a:xfrm>
            <a:off x="2541063" y="3320218"/>
            <a:ext cx="209550" cy="152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52230" name="Oval 682"/>
          <p:cNvSpPr>
            <a:spLocks noChangeArrowheads="1"/>
          </p:cNvSpPr>
          <p:nvPr/>
        </p:nvSpPr>
        <p:spPr bwMode="auto">
          <a:xfrm>
            <a:off x="2160063" y="3558343"/>
            <a:ext cx="209550" cy="152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52231" name="Oval 682"/>
          <p:cNvSpPr>
            <a:spLocks noChangeArrowheads="1"/>
          </p:cNvSpPr>
          <p:nvPr/>
        </p:nvSpPr>
        <p:spPr bwMode="auto">
          <a:xfrm>
            <a:off x="1750488" y="3415468"/>
            <a:ext cx="209550" cy="152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52232" name="Oval 682"/>
          <p:cNvSpPr>
            <a:spLocks noChangeArrowheads="1"/>
          </p:cNvSpPr>
          <p:nvPr/>
        </p:nvSpPr>
        <p:spPr bwMode="auto">
          <a:xfrm>
            <a:off x="1617138" y="2767768"/>
            <a:ext cx="209550" cy="152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pic>
        <p:nvPicPr>
          <p:cNvPr id="52233" name="Picture 66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024063"/>
            <a:ext cx="2722563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4" name="Oval 682"/>
          <p:cNvSpPr>
            <a:spLocks noChangeArrowheads="1"/>
          </p:cNvSpPr>
          <p:nvPr/>
        </p:nvSpPr>
        <p:spPr bwMode="auto">
          <a:xfrm>
            <a:off x="5219700" y="2565400"/>
            <a:ext cx="971550" cy="9715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52236" name="灯片编号占位符 2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A3A20057-A2C0-4F6C-A55D-D6C1C3FAAEBD}" type="slidenum">
              <a:rPr lang="zh-CN" altLang="en-US" smtClean="0">
                <a:latin typeface="+mj-ea"/>
                <a:ea typeface="+mj-ea"/>
              </a:rPr>
              <a:pPr/>
              <a:t>31</a:t>
            </a:fld>
            <a:endParaRPr lang="zh-CN" altLang="en-US" smtClean="0">
              <a:latin typeface="+mj-ea"/>
              <a:ea typeface="+mj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99524" y="4293112"/>
            <a:ext cx="3349113" cy="1728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Screws the new LED board on the enclosure. </a:t>
            </a:r>
          </a:p>
          <a:p>
            <a:pPr rtl="1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Ensure that the direction of marks should be consistent with the marks on the side cover.</a:t>
            </a:r>
            <a:r>
              <a:rPr lang="zh-CN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 与</a:t>
            </a: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侧盖的字体方向一致</a:t>
            </a:r>
          </a:p>
        </p:txBody>
      </p:sp>
      <p:cxnSp>
        <p:nvCxnSpPr>
          <p:cNvPr id="22" name="直接箭头连接符 21"/>
          <p:cNvCxnSpPr>
            <a:stCxn id="49154" idx="3"/>
            <a:endCxn id="49166" idx="1"/>
          </p:cNvCxnSpPr>
          <p:nvPr/>
        </p:nvCxnSpPr>
        <p:spPr>
          <a:xfrm flipV="1">
            <a:off x="2851150" y="3049588"/>
            <a:ext cx="1936750" cy="428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4787900" y="4184650"/>
            <a:ext cx="2700338" cy="972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Connect the LED board to the power supply board</a:t>
            </a:r>
            <a:r>
              <a:rPr lang="zh-CN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。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251440" y="728650"/>
            <a:ext cx="3940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7. How to replace the LED board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7.2  low bay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6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2781300"/>
            <a:ext cx="140335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66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673350"/>
            <a:ext cx="2190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66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8738" y="278130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灯片编号占位符 1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29ED9C9B-7247-44C7-A808-DCEE432D76AC}" type="slidenum">
              <a:rPr lang="zh-CN" altLang="en-US" smtClean="0">
                <a:latin typeface="+mj-ea"/>
                <a:ea typeface="+mj-ea"/>
              </a:rPr>
              <a:pPr/>
              <a:t>32</a:t>
            </a:fld>
            <a:endParaRPr lang="zh-CN" altLang="en-US" smtClean="0"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91510" y="1808790"/>
            <a:ext cx="3132406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Put  the reflector cover on the enclosure and fix it by screws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7" name="直接箭头连接符 16"/>
          <p:cNvCxnSpPr>
            <a:stCxn id="50178" idx="3"/>
            <a:endCxn id="50180" idx="1"/>
          </p:cNvCxnSpPr>
          <p:nvPr/>
        </p:nvCxnSpPr>
        <p:spPr>
          <a:xfrm>
            <a:off x="2195513" y="3478213"/>
            <a:ext cx="863600" cy="19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50180" idx="3"/>
            <a:endCxn id="50182" idx="1"/>
          </p:cNvCxnSpPr>
          <p:nvPr/>
        </p:nvCxnSpPr>
        <p:spPr>
          <a:xfrm flipV="1">
            <a:off x="5249863" y="3429000"/>
            <a:ext cx="1158875" cy="682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004056" y="1268720"/>
            <a:ext cx="3348626" cy="1404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Screws the decorative cover.</a:t>
            </a:r>
          </a:p>
          <a:p>
            <a:pPr rtl="1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</a:rPr>
              <a:t>Ensure that the direction of marks should be consistent with the marks on the side cover.</a:t>
            </a: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3260" name="Picture 6590"/>
          <p:cNvPicPr>
            <a:picLocks noChangeAspect="1" noChangeArrowheads="1"/>
          </p:cNvPicPr>
          <p:nvPr/>
        </p:nvPicPr>
        <p:blipFill>
          <a:blip r:embed="rId5" cstate="print"/>
          <a:srcRect l="17793" t="1270" r="27046" b="9206"/>
          <a:stretch>
            <a:fillRect/>
          </a:stretch>
        </p:blipFill>
        <p:spPr bwMode="auto">
          <a:xfrm>
            <a:off x="4572000" y="4662488"/>
            <a:ext cx="183673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直接箭头连接符 31"/>
          <p:cNvCxnSpPr>
            <a:stCxn id="50182" idx="2"/>
            <a:endCxn id="31" idx="3"/>
          </p:cNvCxnSpPr>
          <p:nvPr/>
        </p:nvCxnSpPr>
        <p:spPr>
          <a:xfrm flipH="1">
            <a:off x="6408738" y="4076700"/>
            <a:ext cx="952500" cy="142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6732280" y="4833182"/>
            <a:ext cx="1944252" cy="755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Assemble the lamp cover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51440" y="728650"/>
            <a:ext cx="3940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7. How to replace the LED board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7.2  low bay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0" descr="DSC015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2457450"/>
            <a:ext cx="36004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139" descr="DSC01414"/>
          <p:cNvPicPr>
            <a:picLocks noChangeAspect="1" noChangeArrowheads="1"/>
          </p:cNvPicPr>
          <p:nvPr/>
        </p:nvPicPr>
        <p:blipFill>
          <a:blip r:embed="rId3" cstate="print"/>
          <a:srcRect l="16667" t="-2359" r="24867" b="5188"/>
          <a:stretch>
            <a:fillRect/>
          </a:stretch>
        </p:blipFill>
        <p:spPr bwMode="auto">
          <a:xfrm>
            <a:off x="5327650" y="1592263"/>
            <a:ext cx="25415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灯片编号占位符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97E83DE0-1070-44B7-9371-1122868A035C}" type="slidenum">
              <a:rPr lang="zh-CN" altLang="en-US" smtClean="0">
                <a:latin typeface="+mj-ea"/>
                <a:ea typeface="+mj-ea"/>
              </a:rPr>
              <a:pPr/>
              <a:t>33</a:t>
            </a:fld>
            <a:endParaRPr lang="zh-CN" altLang="en-US" smtClean="0"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08062" y="1592263"/>
            <a:ext cx="183571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+mj-ea"/>
                <a:ea typeface="+mj-ea"/>
              </a:rPr>
              <a:t>Remove the lamp cover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1" name="直接箭头连接符 10"/>
          <p:cNvCxnSpPr>
            <a:stCxn id="53250" idx="2"/>
            <a:endCxn id="53251" idx="1"/>
          </p:cNvCxnSpPr>
          <p:nvPr/>
        </p:nvCxnSpPr>
        <p:spPr>
          <a:xfrm flipV="1">
            <a:off x="4176713" y="2781300"/>
            <a:ext cx="1150937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491860" y="1808163"/>
            <a:ext cx="2051690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+mj-ea"/>
                <a:ea typeface="+mj-ea"/>
              </a:rPr>
              <a:t>Remove the decorative cover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4282" name="Picture 4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650" y="4508500"/>
            <a:ext cx="2663825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2843776" y="4833938"/>
            <a:ext cx="2267974" cy="755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+mj-ea"/>
                <a:ea typeface="+mj-ea"/>
              </a:rPr>
              <a:t>Remove the reflecting ring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22" name="直接箭头连接符 21"/>
          <p:cNvCxnSpPr>
            <a:stCxn id="53251" idx="2"/>
            <a:endCxn id="20" idx="0"/>
          </p:cNvCxnSpPr>
          <p:nvPr/>
        </p:nvCxnSpPr>
        <p:spPr>
          <a:xfrm>
            <a:off x="6597650" y="3968750"/>
            <a:ext cx="61913" cy="539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251440" y="728650"/>
            <a:ext cx="3940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7. How to replace the LED board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7.3  flood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0" descr="DSC013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1163" y="1592263"/>
            <a:ext cx="183673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灯片编号占位符 2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CBCE94DB-F771-4351-AE74-C79199772213}" type="slidenum">
              <a:rPr lang="zh-CN" altLang="en-US" smtClean="0">
                <a:latin typeface="+mj-ea"/>
                <a:ea typeface="+mj-ea"/>
              </a:rPr>
              <a:pPr/>
              <a:t>34</a:t>
            </a:fld>
            <a:endParaRPr lang="zh-CN" altLang="en-US" smtClean="0">
              <a:latin typeface="+mj-ea"/>
              <a:ea typeface="+mj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951163" y="3752850"/>
            <a:ext cx="2484949" cy="1188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Loosen the screws of the LED board. Do not lose the insulation spacer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5303" name="Picture 6370" descr="DSC023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775" y="1592263"/>
            <a:ext cx="183673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Oval 112"/>
          <p:cNvSpPr>
            <a:spLocks noChangeArrowheads="1"/>
          </p:cNvSpPr>
          <p:nvPr/>
        </p:nvSpPr>
        <p:spPr bwMode="auto">
          <a:xfrm>
            <a:off x="636588" y="2098675"/>
            <a:ext cx="1187450" cy="3397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55305" name="Oval 273"/>
          <p:cNvSpPr>
            <a:spLocks noChangeArrowheads="1"/>
          </p:cNvSpPr>
          <p:nvPr/>
        </p:nvSpPr>
        <p:spPr bwMode="auto">
          <a:xfrm rot="5400000">
            <a:off x="634206" y="2831307"/>
            <a:ext cx="963613" cy="863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58775" y="3860800"/>
            <a:ext cx="1728788" cy="756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+mj-ea"/>
                <a:ea typeface="+mj-ea"/>
              </a:rPr>
              <a:t>Unsolder the power cables 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2195513" y="2673350"/>
            <a:ext cx="755650" cy="428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8" name="Picture 4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9450" y="1592263"/>
            <a:ext cx="2395538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矩形 35"/>
          <p:cNvSpPr/>
          <p:nvPr/>
        </p:nvSpPr>
        <p:spPr>
          <a:xfrm>
            <a:off x="6192838" y="3752850"/>
            <a:ext cx="14033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Remove the LED board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37" name="直接箭头连接符 36"/>
          <p:cNvCxnSpPr>
            <a:stCxn id="51209" idx="3"/>
            <a:endCxn id="35" idx="1"/>
          </p:cNvCxnSpPr>
          <p:nvPr/>
        </p:nvCxnSpPr>
        <p:spPr>
          <a:xfrm>
            <a:off x="4787900" y="2609850"/>
            <a:ext cx="971550" cy="9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51440" y="728650"/>
            <a:ext cx="3940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7. How to replace the LED board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7.3  flood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1930" y="1592762"/>
            <a:ext cx="21812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0" descr="DSC013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552" y="1376734"/>
            <a:ext cx="1511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灯片编号占位符 2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F15EED62-31E6-4EE6-9ECD-179CBB574469}" type="slidenum">
              <a:rPr lang="zh-CN" altLang="en-US" smtClean="0">
                <a:latin typeface="+mj-ea"/>
                <a:ea typeface="+mj-ea"/>
              </a:rPr>
              <a:pPr/>
              <a:t>35</a:t>
            </a:fld>
            <a:endParaRPr lang="zh-CN" altLang="en-US" smtClean="0">
              <a:latin typeface="+mj-ea"/>
              <a:ea typeface="+mj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51440" y="3104958"/>
            <a:ext cx="3456448" cy="864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Screws the LED board on the enclosure . Do not forget the insulation spacer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33" name="直接箭头连接符 32"/>
          <p:cNvCxnSpPr>
            <a:stCxn id="56324" idx="3"/>
            <a:endCxn id="56322" idx="1"/>
          </p:cNvCxnSpPr>
          <p:nvPr/>
        </p:nvCxnSpPr>
        <p:spPr>
          <a:xfrm flipV="1">
            <a:off x="2626852" y="2202362"/>
            <a:ext cx="1405078" cy="125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34" name="Picture 6370" descr="DSC023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4076700"/>
            <a:ext cx="18351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矩形 36"/>
          <p:cNvSpPr/>
          <p:nvPr/>
        </p:nvSpPr>
        <p:spPr>
          <a:xfrm>
            <a:off x="6732280" y="2240846"/>
            <a:ext cx="1944252" cy="1512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Solder the power cables on the correct positions on the new LED board</a:t>
            </a:r>
            <a:endParaRPr lang="zh-CN" altLang="en-US" sz="14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38" name="直接箭头连接符 37"/>
          <p:cNvCxnSpPr>
            <a:stCxn id="56322" idx="2"/>
          </p:cNvCxnSpPr>
          <p:nvPr/>
        </p:nvCxnSpPr>
        <p:spPr>
          <a:xfrm>
            <a:off x="5122543" y="2811962"/>
            <a:ext cx="2095821" cy="12647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37" name="Picture 5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5263" y="4616450"/>
            <a:ext cx="270033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矩形 41"/>
          <p:cNvSpPr/>
          <p:nvPr/>
        </p:nvSpPr>
        <p:spPr>
          <a:xfrm>
            <a:off x="4355972" y="3753042"/>
            <a:ext cx="1405130" cy="75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+mj-ea"/>
                <a:ea typeface="+mj-ea"/>
              </a:rPr>
              <a:t>Fix the reflecting ring</a:t>
            </a:r>
            <a:endParaRPr lang="zh-CN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43" name="直接箭头连接符 42"/>
          <p:cNvCxnSpPr>
            <a:endCxn id="41" idx="3"/>
          </p:cNvCxnSpPr>
          <p:nvPr/>
        </p:nvCxnSpPr>
        <p:spPr>
          <a:xfrm flipH="1">
            <a:off x="5435600" y="5157788"/>
            <a:ext cx="865188" cy="215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40" name="Picture 139" descr="DSC01414"/>
          <p:cNvPicPr>
            <a:picLocks noChangeAspect="1" noChangeArrowheads="1"/>
          </p:cNvPicPr>
          <p:nvPr/>
        </p:nvPicPr>
        <p:blipFill>
          <a:blip r:embed="rId7" cstate="print"/>
          <a:srcRect l="16667" t="-2359" r="24867" b="5188"/>
          <a:stretch>
            <a:fillRect/>
          </a:stretch>
        </p:blipFill>
        <p:spPr bwMode="auto">
          <a:xfrm>
            <a:off x="0" y="4616450"/>
            <a:ext cx="170656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矩形 46"/>
          <p:cNvSpPr/>
          <p:nvPr/>
        </p:nvSpPr>
        <p:spPr>
          <a:xfrm>
            <a:off x="1331580" y="4077084"/>
            <a:ext cx="2160280" cy="864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Fix the decorative cover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50" name="直接箭头连接符 49"/>
          <p:cNvCxnSpPr>
            <a:stCxn id="41" idx="1"/>
            <a:endCxn id="46" idx="3"/>
          </p:cNvCxnSpPr>
          <p:nvPr/>
        </p:nvCxnSpPr>
        <p:spPr>
          <a:xfrm flipH="1">
            <a:off x="1706563" y="5373688"/>
            <a:ext cx="1028700" cy="412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251440" y="728650"/>
            <a:ext cx="3940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7. How to replace the LED board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7.3  flood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灯片编号占位符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A8F2E305-B4CD-4420-B7F0-D26429686A15}" type="slidenum">
              <a:rPr lang="zh-CN" altLang="en-US" smtClean="0">
                <a:latin typeface="Arial" charset="0"/>
              </a:rPr>
              <a:pPr/>
              <a:t>36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57349" name="TextBox 26"/>
          <p:cNvSpPr txBox="1">
            <a:spLocks noChangeArrowheads="1"/>
          </p:cNvSpPr>
          <p:nvPr/>
        </p:nvSpPr>
        <p:spPr bwMode="auto">
          <a:xfrm>
            <a:off x="900113" y="1808163"/>
            <a:ext cx="62642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/>
              <a:t>Caution</a:t>
            </a:r>
            <a:r>
              <a:rPr lang="zh-CN" altLang="en-US" sz="2800" dirty="0" smtClean="0"/>
              <a:t>：</a:t>
            </a:r>
            <a:endParaRPr lang="en-US" altLang="zh-CN" sz="2800" dirty="0" smtClean="0"/>
          </a:p>
          <a:p>
            <a:r>
              <a:rPr lang="en-US" altLang="zh-CN" sz="2800" dirty="0" smtClean="0"/>
              <a:t>The lighting fixture should be energized more than 2 hours before tighten the screws to evaporate the water inside , then, shut down and tighten all screws.</a:t>
            </a:r>
            <a:endParaRPr lang="en-US" altLang="zh-CN" sz="2800" dirty="0"/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51440" y="728650"/>
            <a:ext cx="3940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7. How to replace the LED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251440" y="3536950"/>
            <a:ext cx="1728173" cy="648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Remove the lamp cover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8372" name="Picture 6597"/>
          <p:cNvPicPr>
            <a:picLocks noChangeAspect="1" noChangeArrowheads="1"/>
          </p:cNvPicPr>
          <p:nvPr/>
        </p:nvPicPr>
        <p:blipFill>
          <a:blip r:embed="rId3" cstate="print"/>
          <a:srcRect l="19324" t="-482" r="24324"/>
          <a:stretch>
            <a:fillRect/>
          </a:stretch>
        </p:blipFill>
        <p:spPr bwMode="auto">
          <a:xfrm>
            <a:off x="466725" y="1592263"/>
            <a:ext cx="183673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569"/>
          <p:cNvPicPr>
            <a:picLocks noChangeAspect="1" noChangeArrowheads="1"/>
          </p:cNvPicPr>
          <p:nvPr/>
        </p:nvPicPr>
        <p:blipFill>
          <a:blip r:embed="rId4" cstate="print"/>
          <a:srcRect l="26147" t="15492" r="28943" b="5634"/>
          <a:stretch>
            <a:fillRect/>
          </a:stretch>
        </p:blipFill>
        <p:spPr bwMode="auto">
          <a:xfrm>
            <a:off x="3275832" y="1160706"/>
            <a:ext cx="9620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箭头连接符 6"/>
          <p:cNvCxnSpPr>
            <a:endCxn id="5" idx="1"/>
          </p:cNvCxnSpPr>
          <p:nvPr/>
        </p:nvCxnSpPr>
        <p:spPr>
          <a:xfrm>
            <a:off x="2346325" y="2579688"/>
            <a:ext cx="2333625" cy="80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627748" y="2240846"/>
            <a:ext cx="1728723" cy="864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Remove the decorative cover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64388" y="1592263"/>
            <a:ext cx="1979612" cy="2160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Disconnect the power board from the LED board and terminal block. Loosen the screws and remove the board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8382" name="Picture 6330" descr="DSC022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9363" y="3321050"/>
            <a:ext cx="14763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直接箭头连接符 20"/>
          <p:cNvCxnSpPr>
            <a:stCxn id="15" idx="1"/>
            <a:endCxn id="20" idx="3"/>
          </p:cNvCxnSpPr>
          <p:nvPr/>
        </p:nvCxnSpPr>
        <p:spPr>
          <a:xfrm flipH="1" flipV="1">
            <a:off x="3995738" y="3949700"/>
            <a:ext cx="1116012" cy="11985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2928349" y="5148263"/>
            <a:ext cx="2183401" cy="3150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3275832" y="5481266"/>
            <a:ext cx="1511300" cy="755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Dismantle the 2 boards and bracket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251440" y="728650"/>
            <a:ext cx="50762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8. How to replace the power supply board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8.1  spot light &amp; low bay</a:t>
            </a:r>
          </a:p>
        </p:txBody>
      </p:sp>
      <p:pic>
        <p:nvPicPr>
          <p:cNvPr id="18" name="Picture 65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0014" y="1484748"/>
            <a:ext cx="2281396" cy="1705167"/>
          </a:xfrm>
          <a:prstGeom prst="rect">
            <a:avLst/>
          </a:prstGeom>
          <a:noFill/>
        </p:spPr>
      </p:pic>
      <p:sp>
        <p:nvSpPr>
          <p:cNvPr id="20" name="Oval 112"/>
          <p:cNvSpPr>
            <a:spLocks noChangeArrowheads="1"/>
          </p:cNvSpPr>
          <p:nvPr/>
        </p:nvSpPr>
        <p:spPr bwMode="auto">
          <a:xfrm>
            <a:off x="5435600" y="2133600"/>
            <a:ext cx="695325" cy="7556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600">
              <a:latin typeface="+mj-ea"/>
              <a:ea typeface="+mj-ea"/>
            </a:endParaRPr>
          </a:p>
        </p:txBody>
      </p:sp>
      <p:pic>
        <p:nvPicPr>
          <p:cNvPr id="25" name="Picture 649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68" y="4185098"/>
            <a:ext cx="2592336" cy="1927968"/>
          </a:xfrm>
          <a:prstGeom prst="rect">
            <a:avLst/>
          </a:prstGeom>
          <a:noFill/>
        </p:spPr>
      </p:pic>
      <p:cxnSp>
        <p:nvCxnSpPr>
          <p:cNvPr id="26" name="直接箭头连接符 25"/>
          <p:cNvCxnSpPr>
            <a:endCxn id="25" idx="0"/>
          </p:cNvCxnSpPr>
          <p:nvPr/>
        </p:nvCxnSpPr>
        <p:spPr>
          <a:xfrm>
            <a:off x="5820712" y="3189915"/>
            <a:ext cx="1343624" cy="9951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6498"/>
          <p:cNvPicPr>
            <a:picLocks noChangeAspect="1" noChangeArrowheads="1"/>
          </p:cNvPicPr>
          <p:nvPr/>
        </p:nvPicPr>
        <p:blipFill>
          <a:blip r:embed="rId8" cstate="print"/>
          <a:srcRect l="13783" t="6024" r="12703" b="10361"/>
          <a:stretch>
            <a:fillRect/>
          </a:stretch>
        </p:blipFill>
        <p:spPr bwMode="auto">
          <a:xfrm>
            <a:off x="251440" y="4725168"/>
            <a:ext cx="2592336" cy="1646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1"/>
          <p:cNvSpPr txBox="1">
            <a:spLocks noChangeArrowheads="1"/>
          </p:cNvSpPr>
          <p:nvPr/>
        </p:nvSpPr>
        <p:spPr bwMode="auto">
          <a:xfrm>
            <a:off x="1008063" y="1592263"/>
            <a:ext cx="62642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Open the package of the new power supply board, install it by reverse operation of the</a:t>
            </a:r>
            <a:r>
              <a:rPr lang="zh-CN" altLang="en-US" dirty="0" smtClean="0">
                <a:latin typeface="+mj-ea"/>
                <a:ea typeface="+mj-ea"/>
              </a:rPr>
              <a:t> </a:t>
            </a:r>
            <a:r>
              <a:rPr lang="en-US" altLang="zh-CN" b="1" dirty="0" smtClean="0">
                <a:latin typeface="+mj-ea"/>
                <a:ea typeface="+mj-ea"/>
              </a:rPr>
              <a:t>8.1 spot light &amp; low bay</a:t>
            </a:r>
          </a:p>
        </p:txBody>
      </p:sp>
      <p:sp>
        <p:nvSpPr>
          <p:cNvPr id="59397" name="TextBox 26"/>
          <p:cNvSpPr txBox="1">
            <a:spLocks noChangeArrowheads="1"/>
          </p:cNvSpPr>
          <p:nvPr/>
        </p:nvSpPr>
        <p:spPr bwMode="auto">
          <a:xfrm>
            <a:off x="900113" y="2565400"/>
            <a:ext cx="62642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Caution</a:t>
            </a:r>
            <a:r>
              <a:rPr lang="zh-CN" altLang="en-US" sz="2800" dirty="0" smtClean="0">
                <a:latin typeface="+mj-ea"/>
                <a:ea typeface="+mj-ea"/>
              </a:rPr>
              <a:t>：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en-US" altLang="zh-CN" sz="2800" dirty="0" smtClean="0">
                <a:latin typeface="+mj-ea"/>
                <a:ea typeface="+mj-ea"/>
              </a:rPr>
              <a:t>The lighting fixture should be energized more than 2 hours before tighten the screws to evaporate the water inside , then, shut down and tighten all screws.</a:t>
            </a:r>
            <a:endParaRPr lang="en-US" altLang="zh-CN" sz="2800" dirty="0">
              <a:latin typeface="+mj-ea"/>
              <a:ea typeface="+mj-ea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51440" y="728650"/>
            <a:ext cx="50762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8. How to replace the power supply board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8.1  spot light &amp; low bay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6CAC65BB-C73D-41BD-97F1-B53DE37F1628}" type="slidenum">
              <a:rPr lang="zh-CN" altLang="en-US" smtClean="0">
                <a:latin typeface="Arial" charset="0"/>
              </a:rPr>
              <a:pPr/>
              <a:t>3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359455" y="728650"/>
            <a:ext cx="3132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Product summary 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359454" y="1052692"/>
            <a:ext cx="788035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A. Features</a:t>
            </a:r>
          </a:p>
          <a:p>
            <a:pPr marL="274638"/>
            <a:r>
              <a:rPr lang="en-US" altLang="zh-CN" dirty="0" smtClean="0">
                <a:latin typeface="+mj-ea"/>
                <a:ea typeface="+mj-ea"/>
              </a:rPr>
              <a:t>This series adopts LED lighting module which features high   efficiency, high lumen output and long lifespan. Adopting integrated design, the lighting fixture is made of high strength aluminum alloy. </a:t>
            </a:r>
          </a:p>
          <a:p>
            <a:pPr marL="274638"/>
            <a:r>
              <a:rPr lang="en-US" altLang="zh-CN" dirty="0" smtClean="0">
                <a:latin typeface="+mj-ea"/>
                <a:ea typeface="+mj-ea"/>
              </a:rPr>
              <a:t> Junction box and LED lighting source are isolated to increase the safety and reliability.</a:t>
            </a:r>
            <a:endParaRPr lang="zh-CN" altLang="zh-CN" dirty="0" smtClean="0">
              <a:latin typeface="+mj-ea"/>
              <a:ea typeface="+mj-ea"/>
            </a:endParaRPr>
          </a:p>
          <a:p>
            <a:endParaRPr lang="en-US" altLang="zh-CN" dirty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B. Main purpose and applicable scope</a:t>
            </a:r>
            <a:r>
              <a:rPr lang="zh-CN" altLang="en-US" dirty="0" smtClean="0">
                <a:latin typeface="+mj-ea"/>
                <a:ea typeface="+mj-ea"/>
              </a:rPr>
              <a:t>  </a:t>
            </a:r>
            <a:endParaRPr lang="en-US" altLang="zh-CN" dirty="0">
              <a:latin typeface="+mj-ea"/>
              <a:ea typeface="+mj-ea"/>
            </a:endParaRPr>
          </a:p>
          <a:p>
            <a:pPr marL="274638"/>
            <a:r>
              <a:rPr lang="en-US" altLang="zh-CN" dirty="0" smtClean="0">
                <a:latin typeface="+mj-ea"/>
                <a:ea typeface="+mj-ea"/>
              </a:rPr>
              <a:t>The explosion-proof series is applicable to the flammable places in oil field, Petroleum industry , petrochemical industry, etc.</a:t>
            </a:r>
          </a:p>
          <a:p>
            <a:pPr marL="274638"/>
            <a:r>
              <a:rPr lang="en-US" altLang="zh-CN" dirty="0" smtClean="0">
                <a:latin typeface="+mj-ea"/>
                <a:ea typeface="+mj-ea"/>
              </a:rPr>
              <a:t>The industrial series is applicable to the normal workshop, warehouse etc. </a:t>
            </a:r>
            <a:endParaRPr lang="zh-CN" altLang="zh-CN" dirty="0" smtClean="0">
              <a:latin typeface="+mj-ea"/>
              <a:ea typeface="+mj-ea"/>
            </a:endParaRPr>
          </a:p>
          <a:p>
            <a:endParaRPr lang="en-US" altLang="zh-CN" dirty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C. The ambient temperature is  -40</a:t>
            </a:r>
            <a:r>
              <a:rPr lang="zh-CN" altLang="zh-CN" dirty="0" smtClean="0">
                <a:latin typeface="+mj-ea"/>
                <a:ea typeface="+mj-ea"/>
              </a:rPr>
              <a:t>℃</a:t>
            </a:r>
            <a:r>
              <a:rPr lang="en-US" altLang="zh-CN" dirty="0" smtClean="0">
                <a:latin typeface="+mj-ea"/>
                <a:ea typeface="+mj-ea"/>
              </a:rPr>
              <a:t>to +40</a:t>
            </a:r>
            <a:r>
              <a:rPr lang="zh-CN" altLang="zh-CN" dirty="0" smtClean="0">
                <a:latin typeface="+mj-ea"/>
                <a:ea typeface="+mj-ea"/>
              </a:rPr>
              <a:t>℃</a:t>
            </a:r>
            <a:endParaRPr lang="en-US" altLang="zh-CN" dirty="0" smtClean="0">
              <a:latin typeface="+mj-ea"/>
              <a:ea typeface="+mj-ea"/>
            </a:endParaRPr>
          </a:p>
          <a:p>
            <a:endParaRPr lang="en-US" altLang="zh-CN" dirty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D. Certificate</a:t>
            </a:r>
          </a:p>
          <a:p>
            <a:pPr marL="274638"/>
            <a:r>
              <a:rPr lang="en-US" altLang="zh-CN" dirty="0" smtClean="0">
                <a:latin typeface="+mj-ea"/>
                <a:ea typeface="+mj-ea"/>
              </a:rPr>
              <a:t>PCEC(China)/MA(china</a:t>
            </a:r>
            <a:r>
              <a:rPr lang="en-US" altLang="zh-CN" smtClean="0">
                <a:latin typeface="+mj-ea"/>
                <a:ea typeface="+mj-ea"/>
              </a:rPr>
              <a:t>)/CQC(china)/ATEX/IECEX/CE/ROHS</a:t>
            </a:r>
            <a:endParaRPr lang="en-US" altLang="zh-CN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1700213"/>
            <a:ext cx="1115552" cy="129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Remove the lamp cover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60420" name="Picture 6569"/>
          <p:cNvPicPr>
            <a:picLocks noChangeAspect="1" noChangeArrowheads="1"/>
          </p:cNvPicPr>
          <p:nvPr/>
        </p:nvPicPr>
        <p:blipFill>
          <a:blip r:embed="rId3" cstate="print"/>
          <a:srcRect l="26147" t="15492" r="28943" b="5634"/>
          <a:stretch>
            <a:fillRect/>
          </a:stretch>
        </p:blipFill>
        <p:spPr bwMode="auto">
          <a:xfrm>
            <a:off x="3059804" y="1268720"/>
            <a:ext cx="9620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2735762" y="2348860"/>
            <a:ext cx="1512887" cy="755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Remove the decorative cover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64388" y="1592263"/>
            <a:ext cx="1979612" cy="2052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</a:rPr>
              <a:t>Disconnect the power board from the LED board and terminal block. Loosen the screws and remove the board</a:t>
            </a:r>
            <a:endParaRPr lang="zh-CN" altLang="en-US" sz="1600" dirty="0" smtClean="0">
              <a:solidFill>
                <a:schemeClr val="bg1"/>
              </a:solidFill>
              <a:latin typeface="+mj-ea"/>
            </a:endParaRPr>
          </a:p>
          <a:p>
            <a:pPr>
              <a:defRPr/>
            </a:pP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60426" name="Picture 6330" descr="DSC022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3429000"/>
            <a:ext cx="14763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直接箭头连接符 20"/>
          <p:cNvCxnSpPr>
            <a:endCxn id="60426" idx="3"/>
          </p:cNvCxnSpPr>
          <p:nvPr/>
        </p:nvCxnSpPr>
        <p:spPr>
          <a:xfrm flipH="1" flipV="1">
            <a:off x="4535488" y="4057650"/>
            <a:ext cx="1224666" cy="10919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3036363" y="5149569"/>
            <a:ext cx="2723791" cy="421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3599874" y="5157224"/>
            <a:ext cx="1943676" cy="864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+mj-ea"/>
              </a:rPr>
              <a:t>Dismantle the 2 boards and bracket</a:t>
            </a:r>
            <a:endParaRPr lang="zh-CN" altLang="en-US" sz="1600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60431" name="Picture 30" descr="DSC015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7538" y="1484748"/>
            <a:ext cx="1595437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直接箭头连接符 29"/>
          <p:cNvCxnSpPr>
            <a:stCxn id="26" idx="3"/>
          </p:cNvCxnSpPr>
          <p:nvPr/>
        </p:nvCxnSpPr>
        <p:spPr>
          <a:xfrm>
            <a:off x="2495550" y="2474913"/>
            <a:ext cx="2184400" cy="1857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251440" y="728650"/>
            <a:ext cx="507626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8. How to replace the power supply board</a:t>
            </a:r>
          </a:p>
          <a:p>
            <a:r>
              <a:rPr lang="en-US" altLang="zh-CN" sz="2000" b="1" dirty="0" smtClean="0">
                <a:latin typeface="+mj-ea"/>
                <a:ea typeface="+mj-ea"/>
              </a:rPr>
              <a:t>8.2  flood light</a:t>
            </a:r>
          </a:p>
        </p:txBody>
      </p:sp>
      <p:pic>
        <p:nvPicPr>
          <p:cNvPr id="18" name="Picture 65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0014" y="1484748"/>
            <a:ext cx="2281396" cy="1705167"/>
          </a:xfrm>
          <a:prstGeom prst="rect">
            <a:avLst/>
          </a:prstGeom>
          <a:noFill/>
        </p:spPr>
      </p:pic>
      <p:sp>
        <p:nvSpPr>
          <p:cNvPr id="20" name="Oval 112"/>
          <p:cNvSpPr>
            <a:spLocks noChangeArrowheads="1"/>
          </p:cNvSpPr>
          <p:nvPr/>
        </p:nvSpPr>
        <p:spPr bwMode="auto">
          <a:xfrm>
            <a:off x="5435600" y="2133600"/>
            <a:ext cx="695325" cy="7556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600">
              <a:latin typeface="+mj-ea"/>
              <a:ea typeface="+mj-ea"/>
            </a:endParaRPr>
          </a:p>
        </p:txBody>
      </p:sp>
      <p:pic>
        <p:nvPicPr>
          <p:cNvPr id="22" name="Picture 649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68" y="4185098"/>
            <a:ext cx="2592336" cy="1927968"/>
          </a:xfrm>
          <a:prstGeom prst="rect">
            <a:avLst/>
          </a:prstGeom>
          <a:noFill/>
        </p:spPr>
      </p:pic>
      <p:pic>
        <p:nvPicPr>
          <p:cNvPr id="23" name="Picture 6498"/>
          <p:cNvPicPr>
            <a:picLocks noChangeAspect="1" noChangeArrowheads="1"/>
          </p:cNvPicPr>
          <p:nvPr/>
        </p:nvPicPr>
        <p:blipFill>
          <a:blip r:embed="rId8" cstate="print"/>
          <a:srcRect l="13783" t="6024" r="12703" b="10361"/>
          <a:stretch>
            <a:fillRect/>
          </a:stretch>
        </p:blipFill>
        <p:spPr bwMode="auto">
          <a:xfrm>
            <a:off x="251440" y="4725168"/>
            <a:ext cx="2592336" cy="1646318"/>
          </a:xfrm>
          <a:prstGeom prst="rect">
            <a:avLst/>
          </a:prstGeom>
          <a:noFill/>
        </p:spPr>
      </p:pic>
      <p:cxnSp>
        <p:nvCxnSpPr>
          <p:cNvPr id="25" name="直接箭头连接符 24"/>
          <p:cNvCxnSpPr>
            <a:stCxn id="18" idx="2"/>
            <a:endCxn id="22" idx="0"/>
          </p:cNvCxnSpPr>
          <p:nvPr/>
        </p:nvCxnSpPr>
        <p:spPr>
          <a:xfrm>
            <a:off x="5820712" y="3189915"/>
            <a:ext cx="1343624" cy="9951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1008063" y="1592263"/>
            <a:ext cx="6264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Open the package of the new power supply board, install it by reverse operation of the</a:t>
            </a:r>
            <a:r>
              <a:rPr lang="zh-CN" altLang="en-US" dirty="0" smtClean="0">
                <a:latin typeface="+mj-ea"/>
                <a:ea typeface="+mj-ea"/>
              </a:rPr>
              <a:t> </a:t>
            </a:r>
            <a:r>
              <a:rPr lang="en-US" altLang="zh-CN" b="1" dirty="0" smtClean="0">
                <a:latin typeface="+mj-ea"/>
                <a:ea typeface="+mj-ea"/>
              </a:rPr>
              <a:t>8.2 flood light</a:t>
            </a:r>
          </a:p>
        </p:txBody>
      </p: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900113" y="2565400"/>
            <a:ext cx="62642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Caution</a:t>
            </a:r>
            <a:r>
              <a:rPr lang="zh-CN" altLang="en-US" sz="2800" dirty="0" smtClean="0">
                <a:latin typeface="+mj-ea"/>
                <a:ea typeface="+mj-ea"/>
              </a:rPr>
              <a:t>：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en-US" altLang="zh-CN" sz="2800" dirty="0" smtClean="0">
                <a:latin typeface="+mj-ea"/>
                <a:ea typeface="+mj-ea"/>
              </a:rPr>
              <a:t>The lighting fixture should be energized more than 2 hours before tighten the screws to evaporate the water inside , then, shut down and tighten all screws.</a:t>
            </a:r>
            <a:endParaRPr lang="en-US" altLang="zh-CN" sz="2800" dirty="0">
              <a:latin typeface="+mj-ea"/>
              <a:ea typeface="+mj-ea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51440" y="728650"/>
            <a:ext cx="507626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8. How to replace the power supply board</a:t>
            </a:r>
          </a:p>
          <a:p>
            <a:r>
              <a:rPr lang="en-US" altLang="zh-CN" sz="2000" b="1" dirty="0" smtClean="0">
                <a:latin typeface="+mj-ea"/>
                <a:ea typeface="+mj-ea"/>
              </a:rPr>
              <a:t>8.2  flood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79664" y="2456874"/>
            <a:ext cx="604712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</a:t>
            </a:r>
            <a:r>
              <a:rPr lang="zh-CN" alt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！</a:t>
            </a:r>
            <a:endParaRPr lang="zh-CN" alt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7587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A1647E17-A4EB-4555-A30F-5BA2C0AE7B65}" type="slidenum">
              <a:rPr lang="zh-CN" altLang="en-US" smtClean="0"/>
              <a:pPr/>
              <a:t>41</a:t>
            </a:fld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C6796ACB-2D67-48EF-BE50-FB79A992F7FE}" type="slidenum">
              <a:rPr lang="zh-CN" altLang="en-US" smtClean="0">
                <a:latin typeface="Arial" charset="0"/>
              </a:rPr>
              <a:pPr/>
              <a:t>4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251440" y="728650"/>
            <a:ext cx="8220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1. Caution 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251440" y="1052692"/>
            <a:ext cx="86765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A. Installation and maintenance should be done by professional staff </a:t>
            </a:r>
          </a:p>
          <a:p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B. Avoid explosion</a:t>
            </a:r>
          </a:p>
          <a:p>
            <a:pPr marL="266700" indent="-266700"/>
            <a:r>
              <a:rPr lang="en-US" altLang="zh-CN" dirty="0" smtClean="0">
                <a:latin typeface="+mj-ea"/>
                <a:ea typeface="+mj-ea"/>
              </a:rPr>
              <a:t>a. Ensure that the voltage of power supply is within the range marked on the label </a:t>
            </a:r>
          </a:p>
          <a:p>
            <a:pPr marL="266700" indent="-266700"/>
            <a:r>
              <a:rPr lang="en-US" altLang="zh-CN" dirty="0" smtClean="0">
                <a:latin typeface="+mj-ea"/>
                <a:ea typeface="+mj-ea"/>
              </a:rPr>
              <a:t>b. Don’t install the product in any flammable places that the temperature is over   the temperature level marked on the label </a:t>
            </a:r>
          </a:p>
          <a:p>
            <a:endParaRPr lang="zh-CN" altLang="en-US" dirty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C. Prevent electric shock and burns</a:t>
            </a:r>
          </a:p>
          <a:p>
            <a:r>
              <a:rPr lang="en-US" altLang="zh-CN" dirty="0" smtClean="0">
                <a:latin typeface="+mj-ea"/>
                <a:ea typeface="+mj-ea"/>
              </a:rPr>
              <a:t>a. Forbidden install or maintain with power</a:t>
            </a:r>
          </a:p>
          <a:p>
            <a:r>
              <a:rPr lang="en-US" altLang="zh-CN" dirty="0" smtClean="0">
                <a:latin typeface="+mj-ea"/>
                <a:ea typeface="+mj-ea"/>
              </a:rPr>
              <a:t>b. The enclosure should be earthed reliably</a:t>
            </a:r>
            <a:endParaRPr lang="en-US" altLang="zh-CN" dirty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c. </a:t>
            </a:r>
            <a:r>
              <a:rPr lang="en-US" altLang="zh-CN" smtClean="0">
                <a:latin typeface="+mj-ea"/>
                <a:ea typeface="+mj-ea"/>
              </a:rPr>
              <a:t>Don’t </a:t>
            </a:r>
            <a:r>
              <a:rPr lang="en-US" altLang="zh-CN" dirty="0" smtClean="0">
                <a:latin typeface="+mj-ea"/>
                <a:ea typeface="+mj-ea"/>
              </a:rPr>
              <a:t>touch the transparent parts to prevent burns when it is power on </a:t>
            </a:r>
            <a:endParaRPr lang="zh-CN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4C65D873-E5F6-499D-9241-28A53589CE71}" type="slidenum">
              <a:rPr lang="zh-CN" altLang="en-US" smtClean="0">
                <a:latin typeface="Arial" charset="0"/>
              </a:rPr>
              <a:pPr/>
              <a:t>5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51440" y="728650"/>
            <a:ext cx="23763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467468" y="1052692"/>
            <a:ext cx="8312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There are 4 mounting types: ceiling mount , pendant mount , bracket mount , pipe clamp mount. Please select the mounting type according to the actual requirement.</a:t>
            </a: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1027" name="Picture 3" descr="C:\Users\bruce\Desktop\图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68" y="2024818"/>
            <a:ext cx="8064500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83B5E4AB-F37A-4F4B-A073-48B26F02A684}" type="slidenum">
              <a:rPr lang="zh-CN" altLang="en-US" smtClean="0">
                <a:latin typeface="Arial" charset="0"/>
              </a:rPr>
              <a:pPr/>
              <a:t>6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467468" y="1376734"/>
            <a:ext cx="8312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Install 2 expansion bolts at the predetermined position on the ceiling according to the holes in the bracket . Mount the bracket on the enclosure . Connect  the bracket to the 2 expansion bolts and fasten them.</a:t>
            </a:r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51440" y="728650"/>
            <a:ext cx="28058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A. Ceiling mount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48129" name="Picture 1" descr="C:\Users\bruce\AppData\Roaming\Tencent\Users\44539590\QQ\WinTemp\RichOle\4~IRN7X7TC])_9K2SOY5}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60"/>
            <a:ext cx="8892560" cy="2558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305D52B3-52AA-480A-A58A-E1269E7C0D8A}" type="slidenum">
              <a:rPr lang="zh-CN" altLang="en-US" smtClean="0">
                <a:latin typeface="Arial" charset="0"/>
              </a:rPr>
              <a:pPr/>
              <a:t>7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467468" y="1376734"/>
            <a:ext cx="8312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Install 1 expansion bolt at the predetermined position on the ceiling according to the ring bolt hole  in the enclosure. Mount the  ring bolt in the enclosure . Connect  the ring bolt to the  expansion bolt  with wire rope and fasten them.</a:t>
            </a:r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51440" y="728650"/>
            <a:ext cx="28058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B. Pendant mount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47105" name="AutoShape 1" descr="C:\Users\bruce\AppData\Roaming\Tencent\Users\44539590\QQ\WinTemp\RichOle\E.$HQ]O%3}$LFINC(`S~6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106" name="AutoShape 2" descr="C:\Users\bruce\AppData\Roaming\Tencent\Users\44539590\QQ\WinTemp\RichOle\E.$HQ]O%3}$LFINC(`S~6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7107" name="Picture 3" descr="C:\Users\bruce\AppData\Roaming\Tencent\Users\44539590\QQ\WinTemp\RichOle\@43WH)Q]N({39YFIA]O~P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564888"/>
            <a:ext cx="9012389" cy="2484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CACD8A00-8842-4DB0-A7B4-9F861D87E1DD}" type="slidenum">
              <a:rPr lang="zh-CN" altLang="en-US" smtClean="0">
                <a:latin typeface="Arial" charset="0"/>
              </a:rPr>
              <a:pPr/>
              <a:t>8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467468" y="1376734"/>
            <a:ext cx="8312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Install 2 expansion bolts at the predetermined position on the wall or other flat surface according to the holes  in the bracket. Mount the bracket on the enclosure . Connect  the bracket to the 2 expansion bolts and fasten them.</a:t>
            </a: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51440" y="728650"/>
            <a:ext cx="28058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C. Bracket mount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46082" name="Picture 2" descr="C:\Users\bruce\AppData\Roaming\Tencent\Users\44539590\QQ\WinTemp\RichOle\U9(VE3C(BJMCVANG0V)4E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39" y="2672902"/>
            <a:ext cx="8862987" cy="2376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7163</TotalTime>
  <Words>2064</Words>
  <Application>Microsoft Office PowerPoint</Application>
  <PresentationFormat>全屏显示(4:3)</PresentationFormat>
  <Paragraphs>256</Paragraphs>
  <Slides>42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3" baseType="lpstr">
      <vt:lpstr>暗香扑面</vt:lpstr>
      <vt:lpstr>幻灯片 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>市场部年终总结</dc:subject>
  <dc:creator>普凌宇</dc:creator>
  <cp:lastModifiedBy>User</cp:lastModifiedBy>
  <cp:revision>852</cp:revision>
  <dcterms:modified xsi:type="dcterms:W3CDTF">2014-08-13T06:58:50Z</dcterms:modified>
</cp:coreProperties>
</file>